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79" r:id="rId2"/>
    <p:sldId id="2076136592" r:id="rId3"/>
    <p:sldId id="2076136951" r:id="rId4"/>
    <p:sldId id="2076136932" r:id="rId5"/>
    <p:sldId id="2076137293" r:id="rId6"/>
    <p:sldId id="267" r:id="rId7"/>
    <p:sldId id="2076136952" r:id="rId8"/>
    <p:sldId id="2076137294" r:id="rId9"/>
    <p:sldId id="304" r:id="rId10"/>
    <p:sldId id="307" r:id="rId11"/>
    <p:sldId id="309" r:id="rId12"/>
    <p:sldId id="2076137357" r:id="rId13"/>
    <p:sldId id="2076137295" r:id="rId14"/>
    <p:sldId id="2076137296" r:id="rId15"/>
    <p:sldId id="2076137297" r:id="rId16"/>
    <p:sldId id="2076137298" r:id="rId17"/>
    <p:sldId id="2076137358" r:id="rId18"/>
    <p:sldId id="2076137299" r:id="rId19"/>
    <p:sldId id="2076136948" r:id="rId20"/>
    <p:sldId id="2076137300" r:id="rId21"/>
    <p:sldId id="300" r:id="rId22"/>
  </p:sldIdLst>
  <p:sldSz cx="12192000" cy="6858000"/>
  <p:notesSz cx="6858000" cy="9144000"/>
  <p:embeddedFontLst>
    <p:embeddedFont>
      <p:font typeface="Whyte Book" panose="020B0004050101020103" pitchFamily="34" charset="77"/>
      <p:regular r:id="rId24"/>
      <p:italic r:id="rId25"/>
    </p:embeddedFont>
    <p:embeddedFont>
      <p:font typeface="Whyte Medium" panose="020B0004050101020103" pitchFamily="34" charset="77"/>
      <p:regular r:id="rId26"/>
      <p:italic r:id="rId27"/>
    </p:embeddedFont>
  </p:embeddedFontLst>
  <p:custDataLst>
    <p:tags r:id="rId28"/>
  </p:custDataLst>
  <p:defaultTextStyle>
    <a:defPPr>
      <a:defRPr lang="nb-NO"/>
    </a:defPPr>
    <a:lvl1pPr marL="0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72D4DB"/>
    <a:srgbClr val="092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81" d="100"/>
          <a:sy n="81" d="100"/>
        </p:scale>
        <p:origin x="21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924EE-076D-4551-850A-2C890BC2CD36}" type="datetimeFigureOut">
              <a:rPr lang="nb-NO" smtClean="0"/>
              <a:t>02.01.2024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1CDBE-4748-4E6F-9ED0-0A2934EF90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9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6" Type="http://schemas.openxmlformats.org/officeDocument/2006/relationships/image" Target="../media/image4.emf"/><Relationship Id="rId5" Type="http://schemas.openxmlformats.org/officeDocument/2006/relationships/image" Target="../media/image13.emf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8771D-9E64-86C2-A5DF-7B31834AA3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240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 - Titleslide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E9FDD9D1-FDC2-4678-AE9F-2F8AF21E1A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8" y="6144843"/>
            <a:ext cx="974151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592B39EB-296A-4D40-94E9-CB1C709B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1308307"/>
          </a:xfrm>
        </p:spPr>
        <p:txBody>
          <a:bodyPr/>
          <a:lstStyle>
            <a:lvl1pPr>
              <a:defRPr>
                <a:solidFill>
                  <a:srgbClr val="0920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Plassholder for tekst 11">
            <a:extLst>
              <a:ext uri="{FF2B5EF4-FFF2-40B4-BE49-F238E27FC236}">
                <a16:creationId xmlns:a16="http://schemas.microsoft.com/office/drawing/2014/main" id="{D2847626-B8DA-40C2-847F-BE4509B27F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09203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ECFA870-F238-9503-EED6-8EE65D7CAA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5520" y="0"/>
            <a:ext cx="612648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9201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itle and Actionlis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F2334C0-1C41-4667-9429-0ADBD6D357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79185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F2334C0-1C41-4667-9429-0ADBD6D35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87E5567-6D6E-4147-A15A-110F791CFBF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4251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DA1BE70-DC21-439F-9724-DA8B8ADB0F6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813894-550E-475E-982C-3FB186B8F5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18B5DD5-4028-4E82-8683-05BB888F14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4054" y="302592"/>
            <a:ext cx="4833184" cy="654101"/>
          </a:xfrm>
        </p:spPr>
        <p:txBody>
          <a:bodyPr wrap="square">
            <a:spAutoFit/>
          </a:bodyPr>
          <a:lstStyle>
            <a:lvl1pPr marL="0" indent="0">
              <a:buNone/>
              <a:defRPr sz="4251">
                <a:latin typeface="+mj-lt"/>
              </a:defRPr>
            </a:lvl1pPr>
          </a:lstStyle>
          <a:p>
            <a:pPr lvl="0"/>
            <a:r>
              <a:rPr lang="fr-FR"/>
              <a:t>Action 1 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C5388F9-91D1-44A4-BFE2-9B189A70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130820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91B1F2D-A1A9-4BF2-B454-AB00B020CD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r>
              <a:rPr lang="nb-NO"/>
              <a:t> </a:t>
            </a:r>
          </a:p>
        </p:txBody>
      </p:sp>
      <p:sp>
        <p:nvSpPr>
          <p:cNvPr id="7" name="Plassholder for tekst 2">
            <a:extLst>
              <a:ext uri="{FF2B5EF4-FFF2-40B4-BE49-F238E27FC236}">
                <a16:creationId xmlns:a16="http://schemas.microsoft.com/office/drawing/2014/main" id="{40296490-1971-4C29-8418-D96513961D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60" y="1802141"/>
            <a:ext cx="3594568" cy="24622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965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itle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80DB6D0-073D-4D5E-B4FC-1E3240437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733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80DB6D0-073D-4D5E-B4FC-1E3240437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2EBEED2-99F0-459A-B10E-76EE6FB1D2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4251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DA1BE70-DC21-439F-9724-DA8B8ADB0F6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9EF7AABD-7707-4579-8260-5AFECA4973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3150" y="424655"/>
            <a:ext cx="4451400" cy="5479434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A761D89A-882D-4EEF-85DD-B344AA50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130820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80A39AC8-B338-4985-9357-251BB954551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ekst 2">
            <a:extLst>
              <a:ext uri="{FF2B5EF4-FFF2-40B4-BE49-F238E27FC236}">
                <a16:creationId xmlns:a16="http://schemas.microsoft.com/office/drawing/2014/main" id="{F0A61E1D-2451-4B57-BC7B-893603D96A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60" y="1802141"/>
            <a:ext cx="3594568" cy="26933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F4D8D3C-B19C-4938-88C1-C2F4A3DB34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</p:spTree>
    <p:extLst>
      <p:ext uri="{BB962C8B-B14F-4D97-AF65-F5344CB8AC3E}">
        <p14:creationId xmlns:p14="http://schemas.microsoft.com/office/powerpoint/2010/main" val="2404203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 w/ picture (3)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1040327-4039-4546-903D-15C8B33BEA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5809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1040327-4039-4546-903D-15C8B33BE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4CABF1A0-C085-40D7-A79E-0CBAC9B6FF1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4251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DA1BE70-DC21-439F-9724-DA8B8ADB0F69}"/>
              </a:ext>
            </a:extLst>
          </p:cNvPr>
          <p:cNvSpPr/>
          <p:nvPr userDrawn="1"/>
        </p:nvSpPr>
        <p:spPr>
          <a:xfrm>
            <a:off x="0" y="0"/>
            <a:ext cx="429951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9EF7AABD-7707-4579-8260-5AFECA4973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9880" y="695032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ssholder for tekst 1">
            <a:extLst>
              <a:ext uri="{FF2B5EF4-FFF2-40B4-BE49-F238E27FC236}">
                <a16:creationId xmlns:a16="http://schemas.microsoft.com/office/drawing/2014/main" id="{135718B8-6169-4FD9-81F0-901D050E53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880" y="426911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0" name="Plassholder for tekst 1">
            <a:extLst>
              <a:ext uri="{FF2B5EF4-FFF2-40B4-BE49-F238E27FC236}">
                <a16:creationId xmlns:a16="http://schemas.microsoft.com/office/drawing/2014/main" id="{3BA6212A-58A9-4079-96D1-9AA82FF16A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9880" y="2259522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tekst 1">
            <a:extLst>
              <a:ext uri="{FF2B5EF4-FFF2-40B4-BE49-F238E27FC236}">
                <a16:creationId xmlns:a16="http://schemas.microsoft.com/office/drawing/2014/main" id="{9DDBB49C-E85A-426B-A329-267EE3E4BE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9880" y="1991401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3" name="Plassholder for tekst 1">
            <a:extLst>
              <a:ext uri="{FF2B5EF4-FFF2-40B4-BE49-F238E27FC236}">
                <a16:creationId xmlns:a16="http://schemas.microsoft.com/office/drawing/2014/main" id="{558C74CC-B68C-45E8-9E15-3F2595D93E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9880" y="3790562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ssholder for tekst 1">
            <a:extLst>
              <a:ext uri="{FF2B5EF4-FFF2-40B4-BE49-F238E27FC236}">
                <a16:creationId xmlns:a16="http://schemas.microsoft.com/office/drawing/2014/main" id="{9AEA30CB-FEA9-44DD-A2A4-4375CC2D43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9880" y="3522440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5" name="Plassholder for bilde 9">
            <a:extLst>
              <a:ext uri="{FF2B5EF4-FFF2-40B4-BE49-F238E27FC236}">
                <a16:creationId xmlns:a16="http://schemas.microsoft.com/office/drawing/2014/main" id="{130D74EC-1C35-404A-AE2C-045F8E8E66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44195" y="480388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6" name="Plassholder for bilde 9">
            <a:extLst>
              <a:ext uri="{FF2B5EF4-FFF2-40B4-BE49-F238E27FC236}">
                <a16:creationId xmlns:a16="http://schemas.microsoft.com/office/drawing/2014/main" id="{6A61307B-2807-4D6F-9CD2-4332E34F09E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44195" y="2061324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7" name="Plassholder for bilde 9">
            <a:extLst>
              <a:ext uri="{FF2B5EF4-FFF2-40B4-BE49-F238E27FC236}">
                <a16:creationId xmlns:a16="http://schemas.microsoft.com/office/drawing/2014/main" id="{253B428E-3402-4922-9A2F-A9AE44816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44195" y="3576375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867BF36C-1FC6-4E56-A56F-9B9DA765B2F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7150" y="2590800"/>
            <a:ext cx="3606850" cy="2778125"/>
          </a:xfrm>
          <a:prstGeom prst="rect">
            <a:avLst/>
          </a:prstGeom>
        </p:spPr>
        <p:txBody>
          <a:bodyPr lIns="0" tIns="0" rIns="0" bIns="0"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1pPr>
            <a:lvl2pPr marL="404100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799DD226-B2A6-49E9-B4B2-47A21FF7ADD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B6A70FBD-1A21-415F-B3CB-4BE6A3EC1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0" y="302592"/>
            <a:ext cx="3606850" cy="1308307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nb-NO"/>
              <a:t>Klikk for å redigere </a:t>
            </a:r>
            <a:r>
              <a:rPr lang="nb-NO" err="1"/>
              <a:t>titil</a:t>
            </a:r>
            <a:endParaRPr lang="nb-NO"/>
          </a:p>
        </p:txBody>
      </p:sp>
      <p:sp>
        <p:nvSpPr>
          <p:cNvPr id="19" name="Plassholder for tekst 2">
            <a:extLst>
              <a:ext uri="{FF2B5EF4-FFF2-40B4-BE49-F238E27FC236}">
                <a16:creationId xmlns:a16="http://schemas.microsoft.com/office/drawing/2014/main" id="{767A87F4-03B5-4791-82BF-90E9BAAD0C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60" y="1802141"/>
            <a:ext cx="3594568" cy="24622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AF820289-01FD-4A8E-9A81-93DC13AE4BA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</p:spTree>
    <p:extLst>
      <p:ext uri="{BB962C8B-B14F-4D97-AF65-F5344CB8AC3E}">
        <p14:creationId xmlns:p14="http://schemas.microsoft.com/office/powerpoint/2010/main" val="2065528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itle, text and picture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D0106900-87DD-42FE-B55C-9D29B00D0F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EAB98AEA-B137-4D30-97BE-293F24CE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592832" cy="130830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8FCC6DC2-D163-49BE-85DA-2401D8442A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lassholder for tekst 2">
            <a:extLst>
              <a:ext uri="{FF2B5EF4-FFF2-40B4-BE49-F238E27FC236}">
                <a16:creationId xmlns:a16="http://schemas.microsoft.com/office/drawing/2014/main" id="{CDAC2FF9-1F56-4117-8842-FD167781D5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60" y="1802141"/>
            <a:ext cx="3594568" cy="24622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351B67B9-D216-4176-A0E6-1D15561B9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50" y="2590799"/>
            <a:ext cx="3606850" cy="27781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896B96-375C-401B-98AD-AECACFA82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4" name="Bilde 4">
            <a:extLst>
              <a:ext uri="{FF2B5EF4-FFF2-40B4-BE49-F238E27FC236}">
                <a16:creationId xmlns:a16="http://schemas.microsoft.com/office/drawing/2014/main" id="{C734392A-8EC8-4145-9831-6D53B1A571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9081" y="6555408"/>
            <a:ext cx="555719" cy="1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97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itle, text and pictur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D0106900-87DD-42FE-B55C-9D29B00D0F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9" name="Plassholder for tekst 2">
            <a:extLst>
              <a:ext uri="{FF2B5EF4-FFF2-40B4-BE49-F238E27FC236}">
                <a16:creationId xmlns:a16="http://schemas.microsoft.com/office/drawing/2014/main" id="{D0F2BA19-F48D-40C0-8FC1-F9FD390824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60" y="1964066"/>
            <a:ext cx="3594568" cy="24622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tel 4">
            <a:extLst>
              <a:ext uri="{FF2B5EF4-FFF2-40B4-BE49-F238E27FC236}">
                <a16:creationId xmlns:a16="http://schemas.microsoft.com/office/drawing/2014/main" id="{002C729B-F3E1-44F5-93C7-E8040565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2876600" cy="654153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4B27C72B-00ED-425F-BD6C-39DE95E94D6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7B015-78D4-4BA8-8D71-C22AD07484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3" name="Bilde 10">
            <a:extLst>
              <a:ext uri="{FF2B5EF4-FFF2-40B4-BE49-F238E27FC236}">
                <a16:creationId xmlns:a16="http://schemas.microsoft.com/office/drawing/2014/main" id="{50CB9D95-C297-42AC-A422-28DAC75EE8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8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67ECF16-14CB-419A-AA0C-0C3F442519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6505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67ECF16-14CB-419A-AA0C-0C3F442519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6671BEE-6DBE-414D-9FD8-E5F044D70D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FA5EFF5-A4B1-46A2-BAC5-CFAC1F32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64398" cy="553998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4992BDC-994D-4BFE-8053-4F4619716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3ED605C-5E75-4490-9A6C-E16E79518F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</p:spTree>
    <p:extLst>
      <p:ext uri="{BB962C8B-B14F-4D97-AF65-F5344CB8AC3E}">
        <p14:creationId xmlns:p14="http://schemas.microsoft.com/office/powerpoint/2010/main" val="2116879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0182EAE-F337-4800-8BF8-2701532E29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9840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0182EAE-F337-4800-8BF8-2701532E2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9F6771C-8969-48A2-A44F-C9748E8951A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66F3A52F-9DAA-489E-9591-494521219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0" y="302592"/>
            <a:ext cx="11277650" cy="553998"/>
          </a:xfrm>
        </p:spPr>
        <p:txBody>
          <a:bodyPr/>
          <a:lstStyle>
            <a:lvl1pPr>
              <a:defRPr sz="3600" baseline="0">
                <a:solidFill>
                  <a:schemeClr val="accent4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8" name="Plassholder for lysbildenummer 2">
            <a:extLst>
              <a:ext uri="{FF2B5EF4-FFF2-40B4-BE49-F238E27FC236}">
                <a16:creationId xmlns:a16="http://schemas.microsoft.com/office/drawing/2014/main" id="{1F5F9837-BF24-4014-9A0B-3297935B415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8332948" y="6574955"/>
            <a:ext cx="2743200" cy="11541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2FDB453-9D68-49C0-B6C5-C3DD164B20E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4DBFC4DE-0385-457B-A347-3EDAF40F3AB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68811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06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16A3DEE-43DD-457F-94DF-BC3CF26E46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61518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16A3DEE-43DD-457F-94DF-BC3CF26E46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F220F9-88E8-4EE0-8911-8B3392573E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150" y="1364975"/>
            <a:ext cx="11277650" cy="482472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569913" indent="-173038">
              <a:defRPr sz="1600"/>
            </a:lvl3pPr>
            <a:lvl4pPr marL="688975" indent="-119063">
              <a:defRPr sz="1600"/>
            </a:lvl4pPr>
            <a:lvl5pPr marL="801688" indent="-11271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6B8EFCC5-A6D2-40C0-945F-7226E63A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FB76161-351C-46A2-AAE2-65FFF12D7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94E476-A8D8-4FFE-B7D4-24E8E1DB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41352"/>
            <a:ext cx="11277650" cy="553998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558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FA15631-6B1D-4826-95E6-A1055FF69F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36989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1" imgH="631" progId="TCLayout.ActiveDocument.1">
                  <p:embed/>
                </p:oleObj>
              </mc:Choice>
              <mc:Fallback>
                <p:oleObj name="think-cell Slide" r:id="rId3" imgW="631" imgH="6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FA15631-6B1D-4826-95E6-A1055FF69F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150" y="1431235"/>
            <a:ext cx="5372910" cy="490993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217926" y="1431235"/>
            <a:ext cx="5372910" cy="490993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B39C7A68-804B-4598-BF2F-8E2AC24717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0" y="302592"/>
            <a:ext cx="11133686" cy="553998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nb-NO" err="1"/>
              <a:t>Title</a:t>
            </a:r>
            <a:endParaRPr lang="nb-NO"/>
          </a:p>
        </p:txBody>
      </p:sp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888AB21A-9DDA-4C7A-A318-3DF181C595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4CA0B42-0038-4CD7-92D7-153F35F21D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</p:spTree>
    <p:extLst>
      <p:ext uri="{BB962C8B-B14F-4D97-AF65-F5344CB8AC3E}">
        <p14:creationId xmlns:p14="http://schemas.microsoft.com/office/powerpoint/2010/main" val="3213274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leslide - Collage - Full - widt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82769-7901-1754-A940-BDB2A30E62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4" y="5409"/>
            <a:ext cx="12179566" cy="685419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8917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017" y="2774847"/>
            <a:ext cx="6227822" cy="1477328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94881" y="4184702"/>
            <a:ext cx="4802238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997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boxes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118934C-3F25-4870-9524-B7A6F6AB677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898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1" imgH="631" progId="TCLayout.ActiveDocument.1">
                  <p:embed/>
                </p:oleObj>
              </mc:Choice>
              <mc:Fallback>
                <p:oleObj name="think-cell Slide" r:id="rId3" imgW="631" imgH="63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118934C-3F25-4870-9524-B7A6F6AB6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46C1EDBE-5957-413E-9442-4D8A74E5F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50" y="1448257"/>
            <a:ext cx="5372910" cy="4561603"/>
          </a:xfrm>
        </p:spPr>
        <p:txBody>
          <a:bodyPr/>
          <a:lstStyle>
            <a:lvl1pPr marL="179423" indent="-179423">
              <a:buFontTx/>
              <a:buBlip>
                <a:blip r:embed="rId5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Plassholder for innhold 3">
            <a:extLst>
              <a:ext uri="{FF2B5EF4-FFF2-40B4-BE49-F238E27FC236}">
                <a16:creationId xmlns:a16="http://schemas.microsoft.com/office/drawing/2014/main" id="{DC053F2A-16F7-4797-A1AE-5B922C538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6" y="1448257"/>
            <a:ext cx="5372910" cy="4561603"/>
          </a:xfrm>
        </p:spPr>
        <p:txBody>
          <a:bodyPr/>
          <a:lstStyle>
            <a:lvl1pPr marL="179423" indent="-179423">
              <a:buFontTx/>
              <a:buBlip>
                <a:blip r:embed="rId5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4" name="Tittel 4">
            <a:extLst>
              <a:ext uri="{FF2B5EF4-FFF2-40B4-BE49-F238E27FC236}">
                <a16:creationId xmlns:a16="http://schemas.microsoft.com/office/drawing/2014/main" id="{FD47B67E-D14A-4D94-A27C-27B13604C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0" y="302592"/>
            <a:ext cx="11133686" cy="654153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nb-NO" err="1"/>
              <a:t>Title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1EB2CE70-4869-4948-A3C0-E100C175FC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EAA82A1-455A-434C-9EBB-203AF2E6ED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94351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2" name="Bilde 10">
            <a:extLst>
              <a:ext uri="{FF2B5EF4-FFF2-40B4-BE49-F238E27FC236}">
                <a16:creationId xmlns:a16="http://schemas.microsoft.com/office/drawing/2014/main" id="{D6D91EC8-9B16-4A7E-9EEF-F995944F901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24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 - Bright/Dar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778072-7C65-455A-8F4E-E71B79D554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10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778072-7C65-455A-8F4E-E71B79D55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0504522-E0BC-4216-9344-E4C7D08D65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4E80FE1-2276-4EDD-A929-5AD6014EC5D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150" y="1698055"/>
            <a:ext cx="5372910" cy="1342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69E5858A-DF8E-4280-8B0E-BA6B1897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5372910" cy="1107996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DFE4715-C6D8-4067-8414-CBA951A13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150" y="1428750"/>
            <a:ext cx="5372910" cy="26930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6" name="Plassholder for innhold 2">
            <a:extLst>
              <a:ext uri="{FF2B5EF4-FFF2-40B4-BE49-F238E27FC236}">
                <a16:creationId xmlns:a16="http://schemas.microsoft.com/office/drawing/2014/main" id="{B733CF25-C19B-45BC-A867-F20BD8B066E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627" y="3756409"/>
            <a:ext cx="5372910" cy="1342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7" name="Plassholder for tekst 8">
            <a:extLst>
              <a:ext uri="{FF2B5EF4-FFF2-40B4-BE49-F238E27FC236}">
                <a16:creationId xmlns:a16="http://schemas.microsoft.com/office/drawing/2014/main" id="{2462AC98-4ACB-4E3B-A7A3-4A47C0C883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627" y="3487104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3DAF8BFD-3CB0-4BCC-9AA2-505F4513E1D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552445" y="1698055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9" name="Plassholder for tekst 8">
            <a:extLst>
              <a:ext uri="{FF2B5EF4-FFF2-40B4-BE49-F238E27FC236}">
                <a16:creationId xmlns:a16="http://schemas.microsoft.com/office/drawing/2014/main" id="{6AED98B6-7B48-4946-AA1A-3B26A4B04D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2445" y="1428750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0" name="Plassholder for innhold 2">
            <a:extLst>
              <a:ext uri="{FF2B5EF4-FFF2-40B4-BE49-F238E27FC236}">
                <a16:creationId xmlns:a16="http://schemas.microsoft.com/office/drawing/2014/main" id="{AF3AB3CA-FEFD-4085-A8E3-EF8B80CC5D0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552922" y="3756409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21" name="Plassholder for tekst 8">
            <a:extLst>
              <a:ext uri="{FF2B5EF4-FFF2-40B4-BE49-F238E27FC236}">
                <a16:creationId xmlns:a16="http://schemas.microsoft.com/office/drawing/2014/main" id="{0B63DA4B-15C1-4275-83C9-71098EADC5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2922" y="3487104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ACE5174-50D3-4A89-A79E-77D7F5E00C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sp>
        <p:nvSpPr>
          <p:cNvPr id="24" name="Plassholder for lysbildenummer 3">
            <a:extLst>
              <a:ext uri="{FF2B5EF4-FFF2-40B4-BE49-F238E27FC236}">
                <a16:creationId xmlns:a16="http://schemas.microsoft.com/office/drawing/2014/main" id="{180356DA-06CB-4D8A-9325-CACD64AC83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64509" y="6574955"/>
            <a:ext cx="2743200" cy="11541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25" name="Bilde 10">
            <a:extLst>
              <a:ext uri="{FF2B5EF4-FFF2-40B4-BE49-F238E27FC236}">
                <a16:creationId xmlns:a16="http://schemas.microsoft.com/office/drawing/2014/main" id="{2B337082-6FD7-4C18-B527-A3FE6D52E72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32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 - Turquoise/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CB28130-E0BA-4DEE-B6F4-5AD2D4F34F3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7613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CB28130-E0BA-4DEE-B6F4-5AD2D4F34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C8FE583-3040-49AB-A857-5136C44E1C8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91A308D1-C834-431D-A1D6-6E2F8716196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solidFill>
                <a:schemeClr val="accent4"/>
              </a:solidFill>
            </a:endParaRP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7215DFCB-6247-4A36-B9B9-AC3D4A4145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2445" y="302592"/>
            <a:ext cx="5372910" cy="654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Tittel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FA9DD99A-22F7-47D1-B4E5-2967B6DD2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50" y="1698055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Tittel 3">
            <a:extLst>
              <a:ext uri="{FF2B5EF4-FFF2-40B4-BE49-F238E27FC236}">
                <a16:creationId xmlns:a16="http://schemas.microsoft.com/office/drawing/2014/main" id="{96D06FAB-9550-4D29-A541-8033EFF2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5372910" cy="1107996"/>
          </a:xfrm>
        </p:spPr>
        <p:txBody>
          <a:bodyPr/>
          <a:lstStyle>
            <a:lvl1pPr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8">
            <a:extLst>
              <a:ext uri="{FF2B5EF4-FFF2-40B4-BE49-F238E27FC236}">
                <a16:creationId xmlns:a16="http://schemas.microsoft.com/office/drawing/2014/main" id="{86D90EC4-150B-4810-9705-1745878F0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150" y="1428750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3693C94-A9FA-4D84-9FA6-06CF78AB834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627" y="3756409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4" name="Plassholder for tekst 8">
            <a:extLst>
              <a:ext uri="{FF2B5EF4-FFF2-40B4-BE49-F238E27FC236}">
                <a16:creationId xmlns:a16="http://schemas.microsoft.com/office/drawing/2014/main" id="{119363CD-DEB4-4AEE-9403-3FF2B409B5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627" y="3487104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6" name="Plassholder for innhold 2">
            <a:extLst>
              <a:ext uri="{FF2B5EF4-FFF2-40B4-BE49-F238E27FC236}">
                <a16:creationId xmlns:a16="http://schemas.microsoft.com/office/drawing/2014/main" id="{F12422F9-2909-46BD-97C7-C0A804D42EC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552445" y="1698055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7" name="Plassholder for tekst 8">
            <a:extLst>
              <a:ext uri="{FF2B5EF4-FFF2-40B4-BE49-F238E27FC236}">
                <a16:creationId xmlns:a16="http://schemas.microsoft.com/office/drawing/2014/main" id="{BEAD94BC-57C4-4EDB-B74E-FA26B9787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2445" y="1428750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C6F9B3D4-6934-4F26-8D7B-24D2D49CFDE4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552922" y="3756409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9" name="Plassholder for tekst 8">
            <a:extLst>
              <a:ext uri="{FF2B5EF4-FFF2-40B4-BE49-F238E27FC236}">
                <a16:creationId xmlns:a16="http://schemas.microsoft.com/office/drawing/2014/main" id="{682EB870-EF03-4AF7-B166-CC3335A3DC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2922" y="3487104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68155130-9E83-4A2C-A65E-92F5884F2C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50" y="6570690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sp>
        <p:nvSpPr>
          <p:cNvPr id="20" name="Plassholder for lysbildenummer 3">
            <a:extLst>
              <a:ext uri="{FF2B5EF4-FFF2-40B4-BE49-F238E27FC236}">
                <a16:creationId xmlns:a16="http://schemas.microsoft.com/office/drawing/2014/main" id="{3F6FFF01-A6A4-430C-8F0D-0DEFAE2EF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64509" y="6574955"/>
            <a:ext cx="2743200" cy="11541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24" name="Bilde 10">
            <a:extLst>
              <a:ext uri="{FF2B5EF4-FFF2-40B4-BE49-F238E27FC236}">
                <a16:creationId xmlns:a16="http://schemas.microsoft.com/office/drawing/2014/main" id="{3A551A2F-B0B6-427F-943E-C2688DCB4F3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0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picture (4)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79F0C73-0561-4129-A04B-2E0A6857AC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0178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79F0C73-0561-4129-A04B-2E0A6857A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1709954-4CEF-43B0-B1BE-3EA8418149B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6" name="Plassholder for tekst 1">
            <a:extLst>
              <a:ext uri="{FF2B5EF4-FFF2-40B4-BE49-F238E27FC236}">
                <a16:creationId xmlns:a16="http://schemas.microsoft.com/office/drawing/2014/main" id="{223B0A73-7E99-4625-99E9-1F77FB89FB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150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ssholder for tekst 1">
            <a:extLst>
              <a:ext uri="{FF2B5EF4-FFF2-40B4-BE49-F238E27FC236}">
                <a16:creationId xmlns:a16="http://schemas.microsoft.com/office/drawing/2014/main" id="{BD018570-2E38-4E9E-809E-4BB30EEF8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150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5" name="Plassholder for bilde 9">
            <a:extLst>
              <a:ext uri="{FF2B5EF4-FFF2-40B4-BE49-F238E27FC236}">
                <a16:creationId xmlns:a16="http://schemas.microsoft.com/office/drawing/2014/main" id="{75BEC30E-A550-4021-A789-31816EFB36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150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8" name="Plassholder for tekst 1">
            <a:extLst>
              <a:ext uri="{FF2B5EF4-FFF2-40B4-BE49-F238E27FC236}">
                <a16:creationId xmlns:a16="http://schemas.microsoft.com/office/drawing/2014/main" id="{083646AA-5679-4BDB-8279-D5C7B0714B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53127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lassholder for tekst 1">
            <a:extLst>
              <a:ext uri="{FF2B5EF4-FFF2-40B4-BE49-F238E27FC236}">
                <a16:creationId xmlns:a16="http://schemas.microsoft.com/office/drawing/2014/main" id="{641F089D-87F6-4790-9972-F56DDD2B6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3127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0" name="Plassholder for bilde 9">
            <a:extLst>
              <a:ext uri="{FF2B5EF4-FFF2-40B4-BE49-F238E27FC236}">
                <a16:creationId xmlns:a16="http://schemas.microsoft.com/office/drawing/2014/main" id="{19B659F3-3C6D-4EC3-A091-CD365C7871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53127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1" name="Plassholder for tekst 1">
            <a:extLst>
              <a:ext uri="{FF2B5EF4-FFF2-40B4-BE49-F238E27FC236}">
                <a16:creationId xmlns:a16="http://schemas.microsoft.com/office/drawing/2014/main" id="{D2C47F8E-7A26-452E-9B29-3D12660FAB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0999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lassholder for tekst 1">
            <a:extLst>
              <a:ext uri="{FF2B5EF4-FFF2-40B4-BE49-F238E27FC236}">
                <a16:creationId xmlns:a16="http://schemas.microsoft.com/office/drawing/2014/main" id="{80A02BC2-74F5-4A42-9BF1-B2BFDF9398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999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3" name="Plassholder for bilde 9">
            <a:extLst>
              <a:ext uri="{FF2B5EF4-FFF2-40B4-BE49-F238E27FC236}">
                <a16:creationId xmlns:a16="http://schemas.microsoft.com/office/drawing/2014/main" id="{06BB5B72-9229-42F0-A094-3C60C2D144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0999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4" name="Plassholder for tekst 1">
            <a:extLst>
              <a:ext uri="{FF2B5EF4-FFF2-40B4-BE49-F238E27FC236}">
                <a16:creationId xmlns:a16="http://schemas.microsoft.com/office/drawing/2014/main" id="{18B459D2-AFE0-4D41-967F-6C37DBCFB5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2908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lassholder for tekst 1">
            <a:extLst>
              <a:ext uri="{FF2B5EF4-FFF2-40B4-BE49-F238E27FC236}">
                <a16:creationId xmlns:a16="http://schemas.microsoft.com/office/drawing/2014/main" id="{F06C3112-AF81-46B7-A61E-77FE068DC8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2908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6" name="Plassholder for bilde 9">
            <a:extLst>
              <a:ext uri="{FF2B5EF4-FFF2-40B4-BE49-F238E27FC236}">
                <a16:creationId xmlns:a16="http://schemas.microsoft.com/office/drawing/2014/main" id="{8F4BBD59-5366-450F-91F7-AE6F04E17BA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2908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3C02D755-F5F4-4401-A7A3-6EA94407C06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59AD39D6-F0E2-4273-B83F-F4644A7B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77650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CA75556D-30C3-4EB6-A5FD-DC7F7B06A7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2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</p:spTree>
    <p:extLst>
      <p:ext uri="{BB962C8B-B14F-4D97-AF65-F5344CB8AC3E}">
        <p14:creationId xmlns:p14="http://schemas.microsoft.com/office/powerpoint/2010/main" val="1157918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picture (4)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00C6D0D-BEEB-4AB6-B7BB-EA2DDE11F3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66822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00C6D0D-BEEB-4AB6-B7BB-EA2DDE11F3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ACBD752-0A70-44E0-B0F6-33812D21036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17" name="Plassholder for tekst 1">
            <a:extLst>
              <a:ext uri="{FF2B5EF4-FFF2-40B4-BE49-F238E27FC236}">
                <a16:creationId xmlns:a16="http://schemas.microsoft.com/office/drawing/2014/main" id="{12BE598A-3A59-48AE-8779-0D3482F39B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150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lassholder for tekst 1">
            <a:extLst>
              <a:ext uri="{FF2B5EF4-FFF2-40B4-BE49-F238E27FC236}">
                <a16:creationId xmlns:a16="http://schemas.microsoft.com/office/drawing/2014/main" id="{500FE8A3-8D44-47A9-9DAC-2E9CEEAF7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150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4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8" name="Plassholder for bilde 9">
            <a:extLst>
              <a:ext uri="{FF2B5EF4-FFF2-40B4-BE49-F238E27FC236}">
                <a16:creationId xmlns:a16="http://schemas.microsoft.com/office/drawing/2014/main" id="{7B69421B-2715-418F-8E7E-5F5199BF42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150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9" name="Plassholder for tekst 1">
            <a:extLst>
              <a:ext uri="{FF2B5EF4-FFF2-40B4-BE49-F238E27FC236}">
                <a16:creationId xmlns:a16="http://schemas.microsoft.com/office/drawing/2014/main" id="{766220CC-9B0B-4B52-9122-227742493C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53127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lassholder for tekst 1">
            <a:extLst>
              <a:ext uri="{FF2B5EF4-FFF2-40B4-BE49-F238E27FC236}">
                <a16:creationId xmlns:a16="http://schemas.microsoft.com/office/drawing/2014/main" id="{2505CFCD-EC9D-4BE3-B88F-E2DFD01E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3127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4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31" name="Plassholder for bilde 9">
            <a:extLst>
              <a:ext uri="{FF2B5EF4-FFF2-40B4-BE49-F238E27FC236}">
                <a16:creationId xmlns:a16="http://schemas.microsoft.com/office/drawing/2014/main" id="{F849C1C4-A5A3-4C06-9B48-D851E7343C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53127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32" name="Plassholder for tekst 1">
            <a:extLst>
              <a:ext uri="{FF2B5EF4-FFF2-40B4-BE49-F238E27FC236}">
                <a16:creationId xmlns:a16="http://schemas.microsoft.com/office/drawing/2014/main" id="{C480614B-E0A4-4AF1-A071-D5A6DA6ADB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0999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lassholder for tekst 1">
            <a:extLst>
              <a:ext uri="{FF2B5EF4-FFF2-40B4-BE49-F238E27FC236}">
                <a16:creationId xmlns:a16="http://schemas.microsoft.com/office/drawing/2014/main" id="{A5A77845-A174-4A16-B3E8-145FC2BA29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999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4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34" name="Plassholder for bilde 9">
            <a:extLst>
              <a:ext uri="{FF2B5EF4-FFF2-40B4-BE49-F238E27FC236}">
                <a16:creationId xmlns:a16="http://schemas.microsoft.com/office/drawing/2014/main" id="{D407E114-A348-4BAB-A545-63B11F7200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0999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35" name="Plassholder for tekst 1">
            <a:extLst>
              <a:ext uri="{FF2B5EF4-FFF2-40B4-BE49-F238E27FC236}">
                <a16:creationId xmlns:a16="http://schemas.microsoft.com/office/drawing/2014/main" id="{78D8894D-2BC6-41C6-984A-377433FD82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2908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lassholder for tekst 1">
            <a:extLst>
              <a:ext uri="{FF2B5EF4-FFF2-40B4-BE49-F238E27FC236}">
                <a16:creationId xmlns:a16="http://schemas.microsoft.com/office/drawing/2014/main" id="{68B559E6-2576-4D6F-9D18-74A3615679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2908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4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37" name="Plassholder for bilde 9">
            <a:extLst>
              <a:ext uri="{FF2B5EF4-FFF2-40B4-BE49-F238E27FC236}">
                <a16:creationId xmlns:a16="http://schemas.microsoft.com/office/drawing/2014/main" id="{D0DB93B8-F9CE-4D9F-8D6E-C4139BCA8DA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2908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39" name="Plassholder for lysbildenummer 2">
            <a:extLst>
              <a:ext uri="{FF2B5EF4-FFF2-40B4-BE49-F238E27FC236}">
                <a16:creationId xmlns:a16="http://schemas.microsoft.com/office/drawing/2014/main" id="{25F2DC1F-FFC2-4B46-9DBE-9B6D381B2B2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8332948" y="6574955"/>
            <a:ext cx="2743200" cy="11541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0" name="Tittel 3">
            <a:extLst>
              <a:ext uri="{FF2B5EF4-FFF2-40B4-BE49-F238E27FC236}">
                <a16:creationId xmlns:a16="http://schemas.microsoft.com/office/drawing/2014/main" id="{2FD45B49-B78F-465D-9A62-619F40BFF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77650" cy="553998"/>
          </a:xfrm>
        </p:spPr>
        <p:txBody>
          <a:bodyPr/>
          <a:lstStyle>
            <a:lvl1pPr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50CCD77-E606-4BBA-A96A-80672EC31B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8" name="Bilde 10">
            <a:extLst>
              <a:ext uri="{FF2B5EF4-FFF2-40B4-BE49-F238E27FC236}">
                <a16:creationId xmlns:a16="http://schemas.microsoft.com/office/drawing/2014/main" id="{9B79105C-AC6F-4301-A4B8-8CC5940458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58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09C2AA6-C0E4-4FF3-92C6-F5592B5877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76951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1" imgH="631" progId="TCLayout.ActiveDocument.1">
                  <p:embed/>
                </p:oleObj>
              </mc:Choice>
              <mc:Fallback>
                <p:oleObj name="think-cell Slide" r:id="rId3" imgW="631" imgH="63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09C2AA6-C0E4-4FF3-92C6-F5592B587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57968" y="2289175"/>
            <a:ext cx="5751563" cy="654101"/>
          </a:xfrm>
          <a:noFill/>
        </p:spPr>
        <p:txBody>
          <a:bodyPr wrap="square" anchor="b" anchorCtr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Quote</a:t>
            </a:r>
            <a:endParaRPr lang="nb-NO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731585A-DC2B-4AE1-B0C2-9A76B39E28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58" y="3485880"/>
            <a:ext cx="3606741" cy="269336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72D4DB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Name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EBDFD395-033C-4C11-933D-962EAECD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6E1C56F-D407-406E-930F-477986E2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94351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0" name="Bilde 10">
            <a:extLst>
              <a:ext uri="{FF2B5EF4-FFF2-40B4-BE49-F238E27FC236}">
                <a16:creationId xmlns:a16="http://schemas.microsoft.com/office/drawing/2014/main" id="{A0F75431-839D-4B28-AA4A-51CA9258157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743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eperator - White 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840241" y="2698690"/>
            <a:ext cx="4511518" cy="1308202"/>
          </a:xfrm>
        </p:spPr>
        <p:txBody>
          <a:bodyPr wrap="square" anchor="ctr" anchorCtr="0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Separator slide title area</a:t>
            </a:r>
            <a:endParaRPr lang="nb-NO"/>
          </a:p>
        </p:txBody>
      </p:sp>
      <p:pic>
        <p:nvPicPr>
          <p:cNvPr id="8" name="Bilde 5">
            <a:extLst>
              <a:ext uri="{FF2B5EF4-FFF2-40B4-BE49-F238E27FC236}">
                <a16:creationId xmlns:a16="http://schemas.microsoft.com/office/drawing/2014/main" id="{3177F54D-4EBE-4382-A5DC-8C0AD33A3C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0684" y="6144843"/>
            <a:ext cx="974166" cy="270849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666B071-241B-C7CB-BE5D-E7C5B0C5F4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786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eperator - Blue on whit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840241" y="2698690"/>
            <a:ext cx="4511518" cy="1308202"/>
          </a:xfrm>
        </p:spPr>
        <p:txBody>
          <a:bodyPr wrap="square" anchor="ctr" anchorCtr="0">
            <a:spAutoFit/>
          </a:bodyPr>
          <a:lstStyle>
            <a:lvl1pPr algn="ctr">
              <a:defRPr>
                <a:solidFill>
                  <a:srgbClr val="092036"/>
                </a:solidFill>
              </a:defRPr>
            </a:lvl1pPr>
          </a:lstStyle>
          <a:p>
            <a:r>
              <a:rPr lang="en-GB"/>
              <a:t>Separator slide title area</a:t>
            </a:r>
            <a:endParaRPr lang="nb-NO"/>
          </a:p>
        </p:txBody>
      </p:sp>
      <p:pic>
        <p:nvPicPr>
          <p:cNvPr id="3" name="Picture 2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B56108F7-D421-9CC3-CD46-474C46FAE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527" y="6237151"/>
            <a:ext cx="628074" cy="1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02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eperator - White on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8B87B31-F004-1850-A4E8-8CC1A7AFF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840241" y="2698690"/>
            <a:ext cx="4511518" cy="1308202"/>
          </a:xfrm>
        </p:spPr>
        <p:txBody>
          <a:bodyPr wrap="square" anchor="ctr" anchorCtr="0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Separator slide title area</a:t>
            </a:r>
            <a:endParaRPr lang="nb-NO"/>
          </a:p>
        </p:txBody>
      </p:sp>
      <p:pic>
        <p:nvPicPr>
          <p:cNvPr id="5" name="Bilde 5">
            <a:extLst>
              <a:ext uri="{FF2B5EF4-FFF2-40B4-BE49-F238E27FC236}">
                <a16:creationId xmlns:a16="http://schemas.microsoft.com/office/drawing/2014/main" id="{A43FEC82-4A1E-56E4-292B-756CB533E5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0527" y="6232525"/>
            <a:ext cx="628074" cy="1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27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eperator - White on peach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9361E87-DBAF-F969-C79F-0DC48554D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840241" y="2698690"/>
            <a:ext cx="4511518" cy="1308202"/>
          </a:xfrm>
        </p:spPr>
        <p:txBody>
          <a:bodyPr wrap="square" anchor="ctr" anchorCtr="0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Separator slide title area</a:t>
            </a:r>
            <a:endParaRPr lang="nb-NO"/>
          </a:p>
        </p:txBody>
      </p:sp>
      <p:pic>
        <p:nvPicPr>
          <p:cNvPr id="5" name="Bilde 5">
            <a:extLst>
              <a:ext uri="{FF2B5EF4-FFF2-40B4-BE49-F238E27FC236}">
                <a16:creationId xmlns:a16="http://schemas.microsoft.com/office/drawing/2014/main" id="{7290C51D-8848-48EE-FEAC-64F120EF9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0527" y="6232525"/>
            <a:ext cx="628074" cy="1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5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0">
            <a:extLst>
              <a:ext uri="{FF2B5EF4-FFF2-40B4-BE49-F238E27FC236}">
                <a16:creationId xmlns:a16="http://schemas.microsoft.com/office/drawing/2014/main" id="{D87FE982-86A7-32FF-C9F9-B773F9C807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13" name="Tittel 5">
            <a:extLst>
              <a:ext uri="{FF2B5EF4-FFF2-40B4-BE49-F238E27FC236}">
                <a16:creationId xmlns:a16="http://schemas.microsoft.com/office/drawing/2014/main" id="{E9DF9A0F-546B-6B5F-E8FC-380D5716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4" name="Plassholder for tekst 11">
            <a:extLst>
              <a:ext uri="{FF2B5EF4-FFF2-40B4-BE49-F238E27FC236}">
                <a16:creationId xmlns:a16="http://schemas.microsoft.com/office/drawing/2014/main" id="{8823CF91-88A5-8596-E01E-32799589BA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2" name="Picture 1" descr="A collage of people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0A4AD561-4AB6-6751-E8CE-B4E5B2B5F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3" b="1287"/>
          <a:stretch/>
        </p:blipFill>
        <p:spPr>
          <a:xfrm>
            <a:off x="6146800" y="0"/>
            <a:ext cx="604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984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A4475CC-13E7-47E6-8278-D5F5D6A9B4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24844" y="3032397"/>
            <a:ext cx="2989942" cy="83131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457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#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0B484AD-3E2B-2834-142C-E45B5B0B2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44" y="3013345"/>
            <a:ext cx="3071345" cy="8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298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53E9A8-AADE-4FC2-A8E2-C6E569681A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04558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1" imgH="631" progId="TCLayout.ActiveDocument.1">
                  <p:embed/>
                </p:oleObj>
              </mc:Choice>
              <mc:Fallback>
                <p:oleObj name="think-cell Slide" r:id="rId3" imgW="631" imgH="63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53E9A8-AADE-4FC2-A8E2-C6E569681A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7465183-D268-4C0A-9208-9A60429E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4840516-02C7-37B4-A186-DFCC174533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552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86207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D42AC799-835B-4C74-8EFF-5C1C035533E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5" name="Plassholder for diagram 4">
            <a:extLst>
              <a:ext uri="{FF2B5EF4-FFF2-40B4-BE49-F238E27FC236}">
                <a16:creationId xmlns:a16="http://schemas.microsoft.com/office/drawing/2014/main" id="{CBCFB0D6-D6B6-4207-BE49-ABF25A8B1A9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7102765" y="1478452"/>
            <a:ext cx="4488071" cy="427408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chart</a:t>
            </a:r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B3098FEC-78A7-4049-BA3F-B38259B5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1308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2737754A-EECD-4875-9B07-E2A8014096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D5444925-14BA-43A2-BEAA-326E0BB831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60" y="1802141"/>
            <a:ext cx="3594568" cy="24622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A8B97263-A47A-41D1-8A4B-AF95A98C9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50" y="2590799"/>
            <a:ext cx="3606850" cy="27781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0C08FC9-BC0F-4197-B7D3-E07EB3F1F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2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4" name="Bilde 4">
            <a:extLst>
              <a:ext uri="{FF2B5EF4-FFF2-40B4-BE49-F238E27FC236}">
                <a16:creationId xmlns:a16="http://schemas.microsoft.com/office/drawing/2014/main" id="{0499F334-8012-496B-A5AD-FDCF6CEE3E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9081" y="6555408"/>
            <a:ext cx="555719" cy="1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022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D42AC799-835B-4C74-8EFF-5C1C035533E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5" name="Plassholder for diagram 4">
            <a:extLst>
              <a:ext uri="{FF2B5EF4-FFF2-40B4-BE49-F238E27FC236}">
                <a16:creationId xmlns:a16="http://schemas.microsoft.com/office/drawing/2014/main" id="{CBCFB0D6-D6B6-4207-BE49-ABF25A8B1A9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7102765" y="1478452"/>
            <a:ext cx="4488071" cy="427408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chart</a:t>
            </a:r>
            <a:endParaRPr lang="nb-NO"/>
          </a:p>
        </p:txBody>
      </p:sp>
      <p:sp>
        <p:nvSpPr>
          <p:cNvPr id="10" name="Tittel 3">
            <a:extLst>
              <a:ext uri="{FF2B5EF4-FFF2-40B4-BE49-F238E27FC236}">
                <a16:creationId xmlns:a16="http://schemas.microsoft.com/office/drawing/2014/main" id="{BA48C76C-DADE-43B9-8375-1F2C4681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13082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4" name="Plassholder for innhold 4">
            <a:extLst>
              <a:ext uri="{FF2B5EF4-FFF2-40B4-BE49-F238E27FC236}">
                <a16:creationId xmlns:a16="http://schemas.microsoft.com/office/drawing/2014/main" id="{D2762BE2-FD49-4151-A5EE-FEE8D55A45A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7150" y="2590800"/>
            <a:ext cx="3606850" cy="2778125"/>
          </a:xfrm>
          <a:prstGeom prst="rect">
            <a:avLst/>
          </a:prstGeom>
        </p:spPr>
        <p:txBody>
          <a:bodyPr lIns="0" tIns="0" rIns="0" bIns="0"/>
          <a:lstStyle>
            <a:lvl1pPr marL="179423" indent="-179423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404100" indent="-179423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5" name="Plassholder for tekst 2">
            <a:extLst>
              <a:ext uri="{FF2B5EF4-FFF2-40B4-BE49-F238E27FC236}">
                <a16:creationId xmlns:a16="http://schemas.microsoft.com/office/drawing/2014/main" id="{2D5E20BA-FA31-4954-A315-FAFC2947893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60" y="1802141"/>
            <a:ext cx="3594568" cy="26933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9AB545A0-5F03-4284-A161-215BE24EE5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17247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sp>
        <p:nvSpPr>
          <p:cNvPr id="11" name="Plassholder for lysbildenummer 8">
            <a:extLst>
              <a:ext uri="{FF2B5EF4-FFF2-40B4-BE49-F238E27FC236}">
                <a16:creationId xmlns:a16="http://schemas.microsoft.com/office/drawing/2014/main" id="{D60FCB83-44F1-4DE7-B59C-C3B83D683EED}"/>
              </a:ext>
            </a:extLst>
          </p:cNvPr>
          <p:cNvSpPr txBox="1">
            <a:spLocks/>
          </p:cNvSpPr>
          <p:nvPr userDrawn="1"/>
        </p:nvSpPr>
        <p:spPr>
          <a:xfrm>
            <a:off x="8364509" y="6574955"/>
            <a:ext cx="2743200" cy="11541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nb-NO"/>
            </a:defPPr>
            <a:lvl1pPr marL="0" algn="r" defTabSz="914263" rtl="0" eaLnBrk="1" latinLnBrk="0" hangingPunct="1">
              <a:defRPr sz="750" kern="1200">
                <a:solidFill>
                  <a:srgbClr val="092036"/>
                </a:solidFill>
                <a:latin typeface="+mn-lt"/>
                <a:ea typeface="+mn-ea"/>
                <a:cs typeface="+mn-cs"/>
              </a:defRPr>
            </a:lvl1pPr>
            <a:lvl2pPr marL="45713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63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95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26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57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89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20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5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7" name="Bilde 4">
            <a:extLst>
              <a:ext uri="{FF2B5EF4-FFF2-40B4-BE49-F238E27FC236}">
                <a16:creationId xmlns:a16="http://schemas.microsoft.com/office/drawing/2014/main" id="{59A317B0-ACD2-49C7-958A-9F263A03C1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9081" y="6555408"/>
            <a:ext cx="555719" cy="1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8">
            <a:extLst>
              <a:ext uri="{FF2B5EF4-FFF2-40B4-BE49-F238E27FC236}">
                <a16:creationId xmlns:a16="http://schemas.microsoft.com/office/drawing/2014/main" id="{ECB3A299-6F77-4A9B-B40D-781F999507E3}"/>
              </a:ext>
            </a:extLst>
          </p:cNvPr>
          <p:cNvSpPr txBox="1">
            <a:spLocks/>
          </p:cNvSpPr>
          <p:nvPr userDrawn="1"/>
        </p:nvSpPr>
        <p:spPr>
          <a:xfrm>
            <a:off x="8364509" y="6574955"/>
            <a:ext cx="2743200" cy="11541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nb-NO"/>
            </a:defPPr>
            <a:lvl1pPr marL="0" algn="r" defTabSz="914263" rtl="0" eaLnBrk="1" latinLnBrk="0" hangingPunct="1">
              <a:defRPr sz="750" kern="1200">
                <a:solidFill>
                  <a:srgbClr val="092036"/>
                </a:solidFill>
                <a:latin typeface="+mn-lt"/>
                <a:ea typeface="+mn-ea"/>
                <a:cs typeface="+mn-cs"/>
              </a:defRPr>
            </a:lvl1pPr>
            <a:lvl2pPr marL="45713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63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95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26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57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89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20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5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840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299B4C6F-5B41-4579-A8D7-84C2B816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5100" y="6530684"/>
            <a:ext cx="554462" cy="154208"/>
          </a:xfrm>
          <a:prstGeom prst="rect">
            <a:avLst/>
          </a:prstGeom>
        </p:spPr>
      </p:pic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12797FA1-6917-41D7-9A8D-A487413B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4509" y="6543695"/>
            <a:ext cx="2743200" cy="11541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6491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D0106900-87DD-42FE-B55C-9D29B00D0F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86234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seperator picture #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6849DA84-E8CD-4F10-B31C-C03BB40275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995886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840241" y="2698690"/>
            <a:ext cx="4511518" cy="1308202"/>
          </a:xfrm>
        </p:spPr>
        <p:txBody>
          <a:bodyPr wrap="square" anchor="ctr" anchorCtr="0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Separator slide title area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97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4" name="Picture 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B945504-6AB7-AE4D-A360-013173F7C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-1" r="22026" b="-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5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E0D2BFC-6160-6C15-6349-C3FA3536E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100" y="0"/>
            <a:ext cx="60579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3" name="Picture 2" descr="A picture containing person, indoor, computer&#10;&#10;Description automatically generated">
            <a:extLst>
              <a:ext uri="{FF2B5EF4-FFF2-40B4-BE49-F238E27FC236}">
                <a16:creationId xmlns:a16="http://schemas.microsoft.com/office/drawing/2014/main" id="{94E81BC9-34C3-652F-41B1-19AC94B523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12700"/>
            <a:ext cx="6045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3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2" name="Picture 1" descr="A picture containing person, indoor, wall&#10;&#10;Description automatically generated">
            <a:extLst>
              <a:ext uri="{FF2B5EF4-FFF2-40B4-BE49-F238E27FC236}">
                <a16:creationId xmlns:a16="http://schemas.microsoft.com/office/drawing/2014/main" id="{805FE398-DC8C-C3A0-3807-1B2D8892F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800" y="12700"/>
            <a:ext cx="6045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2" name="Picture Placeholder 15">
            <a:extLst>
              <a:ext uri="{FF2B5EF4-FFF2-40B4-BE49-F238E27FC236}">
                <a16:creationId xmlns:a16="http://schemas.microsoft.com/office/drawing/2014/main" id="{49515D79-3EE2-0791-38A8-444F864FE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3" r="1823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E3E78E1-A9D0-6B74-5D81-A08BD9772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40" y="101600"/>
            <a:ext cx="12011376" cy="6756399"/>
          </a:xfrm>
          <a:prstGeom prst="rect">
            <a:avLst/>
          </a:prstGeom>
        </p:spPr>
      </p:pic>
      <p:pic>
        <p:nvPicPr>
          <p:cNvPr id="2" name="Bilde 10">
            <a:extLst>
              <a:ext uri="{FF2B5EF4-FFF2-40B4-BE49-F238E27FC236}">
                <a16:creationId xmlns:a16="http://schemas.microsoft.com/office/drawing/2014/main" id="{DF6B0210-C294-44B0-FC60-0E843AA48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E1F2019A-AF71-7DE2-0C8C-95DC10FB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8" name="Plassholder for tekst 11">
            <a:extLst>
              <a:ext uri="{FF2B5EF4-FFF2-40B4-BE49-F238E27FC236}">
                <a16:creationId xmlns:a16="http://schemas.microsoft.com/office/drawing/2014/main" id="{042222B8-D641-9689-6F37-025716C4A5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669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DE1E689B-AA5D-4BDA-93CC-72C79206B1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774332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631" imgH="631" progId="TCLayout.ActiveDocument.1">
                  <p:embed/>
                </p:oleObj>
              </mc:Choice>
              <mc:Fallback>
                <p:oleObj name="think-cell Slide" r:id="rId42" imgW="631" imgH="631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DE1E689B-AA5D-4BDA-93CC-72C79206B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5FA13305-4036-45C8-B957-538F77ABBFD6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4251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150" y="302592"/>
            <a:ext cx="11277650" cy="13082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b-NO" err="1"/>
              <a:t>Title</a:t>
            </a:r>
            <a:r>
              <a:rPr lang="nb-NO"/>
              <a:t> </a:t>
            </a:r>
            <a:r>
              <a:rPr lang="nb-NO" err="1"/>
              <a:t>ﬁeld</a:t>
            </a:r>
            <a:r>
              <a:rPr lang="nb-NO"/>
              <a:t> </a:t>
            </a:r>
            <a:br>
              <a:rPr lang="nb-NO"/>
            </a:br>
            <a:r>
              <a:rPr lang="nb-NO" err="1"/>
              <a:t>two</a:t>
            </a:r>
            <a:r>
              <a:rPr lang="nb-NO"/>
              <a:t> lines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149" y="1963091"/>
            <a:ext cx="11277651" cy="36680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b-NO" err="1"/>
              <a:t>Klik</a:t>
            </a:r>
            <a:r>
              <a:rPr lang="nb-NO"/>
              <a:t> s </a:t>
            </a:r>
            <a:r>
              <a:rPr lang="nb-NO" err="1"/>
              <a:t>ds</a:t>
            </a:r>
            <a:endParaRPr lang="nb-NO"/>
          </a:p>
          <a:p>
            <a:pPr lvl="0"/>
            <a:r>
              <a:rPr lang="nb-NO" err="1"/>
              <a:t>Lfor</a:t>
            </a:r>
            <a:r>
              <a:rPr lang="nb-NO"/>
              <a:t> å redigere tekststiler i malen</a:t>
            </a:r>
          </a:p>
          <a:p>
            <a:pPr lvl="1"/>
            <a:r>
              <a:rPr lang="nb-NO" err="1"/>
              <a:t>LAndre</a:t>
            </a:r>
            <a:r>
              <a:rPr lang="nb-NO"/>
              <a:t> nivå</a:t>
            </a:r>
          </a:p>
          <a:p>
            <a:pPr lvl="1"/>
            <a:r>
              <a:rPr lang="nb-NO"/>
              <a:t>Lasas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57150" y="6576008"/>
            <a:ext cx="3606850" cy="11541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750">
                <a:solidFill>
                  <a:srgbClr val="092036"/>
                </a:solidFill>
                <a:latin typeface="+mn-lt"/>
              </a:defRPr>
            </a:lvl1pPr>
          </a:lstStyle>
          <a:p>
            <a:r>
              <a:rPr lang="en-GB"/>
              <a:t>Insert source (optional)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A15BF96-7025-432A-9A84-3E1C16EDB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4509" y="6574955"/>
            <a:ext cx="2743200" cy="11541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750">
                <a:solidFill>
                  <a:schemeClr val="accent1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0" name="Bilde 4">
            <a:extLst>
              <a:ext uri="{FF2B5EF4-FFF2-40B4-BE49-F238E27FC236}">
                <a16:creationId xmlns:a16="http://schemas.microsoft.com/office/drawing/2014/main" id="{A18D6E07-A1C4-41FE-B627-5977FA53158F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9081" y="6555408"/>
            <a:ext cx="555719" cy="1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7" r:id="rId2"/>
    <p:sldLayoutId id="2147483706" r:id="rId3"/>
    <p:sldLayoutId id="2147483695" r:id="rId4"/>
    <p:sldLayoutId id="2147483696" r:id="rId5"/>
    <p:sldLayoutId id="2147483697" r:id="rId6"/>
    <p:sldLayoutId id="2147483698" r:id="rId7"/>
    <p:sldLayoutId id="2147483709" r:id="rId8"/>
    <p:sldLayoutId id="2147483693" r:id="rId9"/>
    <p:sldLayoutId id="2147483682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76" r:id="rId16"/>
    <p:sldLayoutId id="2147483677" r:id="rId17"/>
    <p:sldLayoutId id="2147483650" r:id="rId18"/>
    <p:sldLayoutId id="2147483652" r:id="rId19"/>
    <p:sldLayoutId id="2147483675" r:id="rId20"/>
    <p:sldLayoutId id="2147483663" r:id="rId21"/>
    <p:sldLayoutId id="2147483664" r:id="rId22"/>
    <p:sldLayoutId id="2147483662" r:id="rId23"/>
    <p:sldLayoutId id="2147483674" r:id="rId24"/>
    <p:sldLayoutId id="2147483665" r:id="rId25"/>
    <p:sldLayoutId id="2147483666" r:id="rId26"/>
    <p:sldLayoutId id="2147483667" r:id="rId27"/>
    <p:sldLayoutId id="2147483679" r:id="rId28"/>
    <p:sldLayoutId id="2147483669" r:id="rId29"/>
    <p:sldLayoutId id="2147483680" r:id="rId30"/>
    <p:sldLayoutId id="2147483694" r:id="rId31"/>
    <p:sldLayoutId id="2147483670" r:id="rId32"/>
    <p:sldLayoutId id="2147483671" r:id="rId33"/>
    <p:sldLayoutId id="2147483672" r:id="rId34"/>
    <p:sldLayoutId id="2147483655" r:id="rId35"/>
    <p:sldLayoutId id="2147483678" r:id="rId36"/>
    <p:sldLayoutId id="2147483710" r:id="rId37"/>
    <p:sldLayoutId id="2147483711" r:id="rId38"/>
  </p:sldLayoutIdLst>
  <p:hf hdr="0" dt="0"/>
  <p:txStyles>
    <p:titleStyle>
      <a:lvl1pPr algn="l" defTabSz="914446" rtl="0" eaLnBrk="1" latinLnBrk="0" hangingPunct="1">
        <a:lnSpc>
          <a:spcPct val="100000"/>
        </a:lnSpc>
        <a:spcBef>
          <a:spcPct val="0"/>
        </a:spcBef>
        <a:buNone/>
        <a:defRPr sz="4251" kern="1200">
          <a:solidFill>
            <a:srgbClr val="092036"/>
          </a:solidFill>
          <a:latin typeface="+mj-lt"/>
          <a:ea typeface="+mj-ea"/>
          <a:cs typeface="+mj-cs"/>
        </a:defRPr>
      </a:lvl1pPr>
    </p:titleStyle>
    <p:bodyStyle>
      <a:lvl1pPr marL="179423" indent="-179423" algn="l" defTabSz="914446" rtl="0" eaLnBrk="1" latinLnBrk="0" hangingPunct="1">
        <a:lnSpc>
          <a:spcPct val="100000"/>
        </a:lnSpc>
        <a:spcBef>
          <a:spcPts val="200"/>
        </a:spcBef>
        <a:buSzPct val="120000"/>
        <a:buFontTx/>
        <a:buBlip>
          <a:blip r:embed="rId45"/>
        </a:buBlip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85763" indent="-206375" algn="l" defTabSz="914446" rtl="0" eaLnBrk="1" latinLnBrk="0" hangingPunct="1">
        <a:lnSpc>
          <a:spcPct val="100000"/>
        </a:lnSpc>
        <a:spcBef>
          <a:spcPts val="200"/>
        </a:spcBef>
        <a:buSzPct val="100000"/>
        <a:buFont typeface="Whyte Book" panose="020B0004050101020103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17525" indent="-120650" algn="l" defTabSz="914446" rtl="0" eaLnBrk="1" latinLnBrk="0" hangingPunct="1">
        <a:lnSpc>
          <a:spcPct val="100000"/>
        </a:lnSpc>
        <a:spcBef>
          <a:spcPts val="2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688975" indent="-171450" algn="l" defTabSz="914446" rtl="0" eaLnBrk="1" latinLnBrk="0" hangingPunct="1">
        <a:lnSpc>
          <a:spcPct val="100000"/>
        </a:lnSpc>
        <a:spcBef>
          <a:spcPts val="2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801688" indent="-112713" algn="l" defTabSz="914446" rtl="0" eaLnBrk="1" latinLnBrk="0" hangingPunct="1">
        <a:lnSpc>
          <a:spcPct val="100000"/>
        </a:lnSpc>
        <a:spcBef>
          <a:spcPts val="2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52" userDrawn="1">
          <p15:clr>
            <a:srgbClr val="F26B43"/>
          </p15:clr>
        </p15:guide>
        <p15:guide id="4" pos="892" userDrawn="1">
          <p15:clr>
            <a:srgbClr val="F26B43"/>
          </p15:clr>
        </p15:guide>
        <p15:guide id="5" pos="1353" userDrawn="1">
          <p15:clr>
            <a:srgbClr val="F26B43"/>
          </p15:clr>
        </p15:guide>
        <p15:guide id="6" pos="1497" userDrawn="1">
          <p15:clr>
            <a:srgbClr val="F26B43"/>
          </p15:clr>
        </p15:guide>
        <p15:guide id="7" pos="1958" userDrawn="1">
          <p15:clr>
            <a:srgbClr val="F26B43"/>
          </p15:clr>
        </p15:guide>
        <p15:guide id="8" pos="2100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2704" userDrawn="1">
          <p15:clr>
            <a:srgbClr val="F26B43"/>
          </p15:clr>
        </p15:guide>
        <p15:guide id="11" pos="3164" userDrawn="1">
          <p15:clr>
            <a:srgbClr val="F26B43"/>
          </p15:clr>
        </p15:guide>
        <p15:guide id="12" pos="3309" userDrawn="1">
          <p15:clr>
            <a:srgbClr val="F26B43"/>
          </p15:clr>
        </p15:guide>
        <p15:guide id="13" pos="3770" userDrawn="1">
          <p15:clr>
            <a:srgbClr val="F26B43"/>
          </p15:clr>
        </p15:guide>
        <p15:guide id="14" pos="3911" userDrawn="1">
          <p15:clr>
            <a:srgbClr val="F26B43"/>
          </p15:clr>
        </p15:guide>
        <p15:guide id="15" pos="4371" userDrawn="1">
          <p15:clr>
            <a:srgbClr val="F26B43"/>
          </p15:clr>
        </p15:guide>
        <p15:guide id="16" pos="4515" userDrawn="1">
          <p15:clr>
            <a:srgbClr val="F26B43"/>
          </p15:clr>
        </p15:guide>
        <p15:guide id="17" pos="4997" userDrawn="1">
          <p15:clr>
            <a:srgbClr val="F26B43"/>
          </p15:clr>
        </p15:guide>
        <p15:guide id="18" pos="5120" userDrawn="1">
          <p15:clr>
            <a:srgbClr val="F26B43"/>
          </p15:clr>
        </p15:guide>
        <p15:guide id="19" pos="5580" userDrawn="1">
          <p15:clr>
            <a:srgbClr val="F26B43"/>
          </p15:clr>
        </p15:guide>
        <p15:guide id="20" pos="6183" userDrawn="1">
          <p15:clr>
            <a:srgbClr val="F26B43"/>
          </p15:clr>
        </p15:guide>
        <p15:guide id="21" pos="5723" userDrawn="1">
          <p15:clr>
            <a:srgbClr val="F26B43"/>
          </p15:clr>
        </p15:guide>
        <p15:guide id="22" pos="6329" userDrawn="1">
          <p15:clr>
            <a:srgbClr val="F26B43"/>
          </p15:clr>
        </p15:guide>
        <p15:guide id="23" pos="6788" userDrawn="1">
          <p15:clr>
            <a:srgbClr val="F26B43"/>
          </p15:clr>
        </p15:guide>
        <p15:guide id="24" pos="6932" userDrawn="1">
          <p15:clr>
            <a:srgbClr val="F26B43"/>
          </p15:clr>
        </p15:guide>
        <p15:guide id="25" pos="7392" userDrawn="1">
          <p15:clr>
            <a:srgbClr val="F26B43"/>
          </p15:clr>
        </p15:guide>
        <p15:guide id="26" orient="horz" pos="792" userDrawn="1">
          <p15:clr>
            <a:srgbClr val="F26B43"/>
          </p15:clr>
        </p15:guide>
        <p15:guide id="27" orient="horz" pos="938" userDrawn="1">
          <p15:clr>
            <a:srgbClr val="F26B43"/>
          </p15:clr>
        </p15:guide>
        <p15:guide id="28" orient="horz" pos="1442" userDrawn="1">
          <p15:clr>
            <a:srgbClr val="F26B43"/>
          </p15:clr>
        </p15:guide>
        <p15:guide id="29" orient="horz" pos="1588" userDrawn="1">
          <p15:clr>
            <a:srgbClr val="F26B43"/>
          </p15:clr>
        </p15:guide>
        <p15:guide id="30" orient="horz" pos="2242" userDrawn="1">
          <p15:clr>
            <a:srgbClr val="F26B43"/>
          </p15:clr>
        </p15:guide>
        <p15:guide id="31" orient="horz" pos="2090" userDrawn="1">
          <p15:clr>
            <a:srgbClr val="F26B43"/>
          </p15:clr>
        </p15:guide>
        <p15:guide id="32" orient="horz" pos="2734" userDrawn="1">
          <p15:clr>
            <a:srgbClr val="F26B43"/>
          </p15:clr>
        </p15:guide>
        <p15:guide id="33" orient="horz" pos="2880" userDrawn="1">
          <p15:clr>
            <a:srgbClr val="F26B43"/>
          </p15:clr>
        </p15:guide>
        <p15:guide id="34" orient="horz" pos="3382" userDrawn="1">
          <p15:clr>
            <a:srgbClr val="F26B43"/>
          </p15:clr>
        </p15:guide>
        <p15:guide id="35" orient="horz" pos="3526" userDrawn="1">
          <p15:clr>
            <a:srgbClr val="F26B43"/>
          </p15:clr>
        </p15:guide>
        <p15:guide id="36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16.bin"/><Relationship Id="rId7" Type="http://schemas.openxmlformats.org/officeDocument/2006/relationships/hyperlink" Target="https://www.pexip.com/privacy" TargetMode="Externa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8.xml"/><Relationship Id="rId6" Type="http://schemas.openxmlformats.org/officeDocument/2006/relationships/hyperlink" Target="https://docs.pexip.com/admin/admin_best_practices.htm" TargetMode="External"/><Relationship Id="rId11" Type="http://schemas.openxmlformats.org/officeDocument/2006/relationships/image" Target="../media/image21.tiff"/><Relationship Id="rId5" Type="http://schemas.openxmlformats.org/officeDocument/2006/relationships/hyperlink" Target="https://docs.pexip.com/admin/security_bulletins.htm" TargetMode="External"/><Relationship Id="rId10" Type="http://schemas.openxmlformats.org/officeDocument/2006/relationships/image" Target="../media/image20.jpeg"/><Relationship Id="rId4" Type="http://schemas.openxmlformats.org/officeDocument/2006/relationships/image" Target="../media/image1.emf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tags" Target="../tags/tag31.xm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tags" Target="../tags/tag30.xml"/><Relationship Id="rId16" Type="http://schemas.microsoft.com/office/2007/relationships/hdphoto" Target="../media/hdphoto2.wdp"/><Relationship Id="rId1" Type="http://schemas.openxmlformats.org/officeDocument/2006/relationships/tags" Target="../tags/tag29.xml"/><Relationship Id="rId6" Type="http://schemas.openxmlformats.org/officeDocument/2006/relationships/image" Target="../media/image22.png"/><Relationship Id="rId11" Type="http://schemas.microsoft.com/office/2007/relationships/hdphoto" Target="../media/hdphoto1.wdp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tags" Target="../tags/tag32.xml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1F4B-FE1A-7413-1754-903C2652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49" y="302592"/>
            <a:ext cx="9601251" cy="1308307"/>
          </a:xfrm>
        </p:spPr>
        <p:txBody>
          <a:bodyPr/>
          <a:lstStyle/>
          <a:p>
            <a:r>
              <a:rPr lang="en-US" dirty="0"/>
              <a:t>Pexip Overview – SaaS/Hybrid, Infinity, PPC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8C2C3-110E-6679-2935-FB6F8068CB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149" y="1791168"/>
            <a:ext cx="4802238" cy="246221"/>
          </a:xfrm>
        </p:spPr>
        <p:txBody>
          <a:bodyPr/>
          <a:lstStyle/>
          <a:p>
            <a:r>
              <a:rPr lang="en-US" dirty="0"/>
              <a:t>September 5, 2023</a:t>
            </a:r>
          </a:p>
        </p:txBody>
      </p:sp>
    </p:spTree>
    <p:extLst>
      <p:ext uri="{BB962C8B-B14F-4D97-AF65-F5344CB8AC3E}">
        <p14:creationId xmlns:p14="http://schemas.microsoft.com/office/powerpoint/2010/main" val="26924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FE61-B755-ABF5-6EDE-FE97AB91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5" y="167629"/>
            <a:ext cx="11277650" cy="553998"/>
          </a:xfrm>
        </p:spPr>
        <p:txBody>
          <a:bodyPr/>
          <a:lstStyle/>
          <a:p>
            <a:r>
              <a:rPr lang="en-US" dirty="0"/>
              <a:t>High Level Overview of Pexip Hybrid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03DB0-42B7-348B-A222-B13C558BFC7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10</a:t>
            </a:fld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F44D4-9BBC-C075-9049-C4D24F24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65" y="1652072"/>
            <a:ext cx="9226083" cy="52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1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C9FB-B481-C19B-A3F0-850DE592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Pexip Private Cloud – Pexip Hosted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B3683-6917-7266-93DF-5813EA8C7F1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11</a:t>
            </a:fld>
            <a:endParaRPr lang="nb-N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72724E-5646-6CC0-8385-CE7A5EFA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14" y="985291"/>
            <a:ext cx="7523328" cy="5705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BD1CA9-AA64-AD76-573C-ED7B93D7D499}"/>
              </a:ext>
            </a:extLst>
          </p:cNvPr>
          <p:cNvSpPr txBox="1"/>
          <p:nvPr/>
        </p:nvSpPr>
        <p:spPr>
          <a:xfrm>
            <a:off x="457150" y="1323833"/>
            <a:ext cx="3050325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>
              <a:solidFill>
                <a:srgbClr val="F7F7F7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Single Tenant Infrastructure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7F7F7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Customer Managed and Maintained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7F7F7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Highly available infrastructure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7F7F7"/>
              </a:solidFill>
            </a:endParaRPr>
          </a:p>
          <a:p>
            <a:pPr algn="l"/>
            <a:endParaRPr lang="en-US" dirty="0">
              <a:solidFill>
                <a:srgbClr val="F7F7F7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4884E7-5F4B-0496-246F-33A6C272206E}"/>
              </a:ext>
            </a:extLst>
          </p:cNvPr>
          <p:cNvSpPr/>
          <p:nvPr/>
        </p:nvSpPr>
        <p:spPr>
          <a:xfrm>
            <a:off x="646524" y="4152457"/>
            <a:ext cx="2671575" cy="436728"/>
          </a:xfrm>
          <a:prstGeom prst="roundRect">
            <a:avLst/>
          </a:prstGeom>
          <a:solidFill>
            <a:srgbClr val="FFAAA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AAAB"/>
                </a:solidFill>
              </a:rPr>
              <a:t>App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EE5C9AB-9970-64A6-158A-3F54C5224063}"/>
              </a:ext>
            </a:extLst>
          </p:cNvPr>
          <p:cNvSpPr/>
          <p:nvPr/>
        </p:nvSpPr>
        <p:spPr>
          <a:xfrm>
            <a:off x="646524" y="4727937"/>
            <a:ext cx="2671575" cy="436728"/>
          </a:xfrm>
          <a:prstGeom prst="roundRect">
            <a:avLst/>
          </a:prstGeom>
          <a:solidFill>
            <a:srgbClr val="FFAAA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AAAB"/>
                </a:solidFill>
              </a:rPr>
              <a:t>Platform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083A380-5C7F-6C67-220E-731A725430F2}"/>
              </a:ext>
            </a:extLst>
          </p:cNvPr>
          <p:cNvSpPr/>
          <p:nvPr/>
        </p:nvSpPr>
        <p:spPr>
          <a:xfrm>
            <a:off x="646523" y="5303417"/>
            <a:ext cx="2671575" cy="838076"/>
          </a:xfrm>
          <a:prstGeom prst="roundRect">
            <a:avLst/>
          </a:prstGeom>
          <a:solidFill>
            <a:srgbClr val="72D4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2D4DB"/>
                </a:solidFill>
              </a:rPr>
              <a:t>Infrastructure &amp; Compute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B065E24-0128-405C-0F88-02A167211C3A}"/>
              </a:ext>
            </a:extLst>
          </p:cNvPr>
          <p:cNvSpPr/>
          <p:nvPr/>
        </p:nvSpPr>
        <p:spPr>
          <a:xfrm>
            <a:off x="348232" y="6372535"/>
            <a:ext cx="217835" cy="212801"/>
          </a:xfrm>
          <a:prstGeom prst="roundRect">
            <a:avLst/>
          </a:prstGeom>
          <a:solidFill>
            <a:srgbClr val="FFAAA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AAAB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EEADCBF-86AC-3DE4-1CFE-1A21DA6FF7BD}"/>
              </a:ext>
            </a:extLst>
          </p:cNvPr>
          <p:cNvSpPr/>
          <p:nvPr/>
        </p:nvSpPr>
        <p:spPr>
          <a:xfrm>
            <a:off x="2076273" y="6373856"/>
            <a:ext cx="217835" cy="212801"/>
          </a:xfrm>
          <a:prstGeom prst="roundRect">
            <a:avLst/>
          </a:prstGeom>
          <a:solidFill>
            <a:srgbClr val="72D4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AAA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A4C92-2D1D-3095-2F9B-8F08DD28C3F7}"/>
              </a:ext>
            </a:extLst>
          </p:cNvPr>
          <p:cNvSpPr txBox="1"/>
          <p:nvPr/>
        </p:nvSpPr>
        <p:spPr>
          <a:xfrm>
            <a:off x="646523" y="6372535"/>
            <a:ext cx="10789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F7F7F7"/>
                </a:solidFill>
              </a:rPr>
              <a:t>You manage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6A8EFF-F192-DDC6-C491-F909932B32E4}"/>
              </a:ext>
            </a:extLst>
          </p:cNvPr>
          <p:cNvSpPr txBox="1"/>
          <p:nvPr/>
        </p:nvSpPr>
        <p:spPr>
          <a:xfrm>
            <a:off x="2358527" y="6372535"/>
            <a:ext cx="10789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F7F7F7"/>
                </a:solidFill>
              </a:rPr>
              <a:t>We manage</a:t>
            </a:r>
          </a:p>
        </p:txBody>
      </p:sp>
    </p:spTree>
    <p:extLst>
      <p:ext uri="{BB962C8B-B14F-4D97-AF65-F5344CB8AC3E}">
        <p14:creationId xmlns:p14="http://schemas.microsoft.com/office/powerpoint/2010/main" val="962263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B9F7F-2E33-75FF-1008-4FBFF950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2C51F-475B-4DE1-B4BE-74973CDCE049}" type="slidenum">
              <a:rPr lang="nb-NO" smtClean="0">
                <a:solidFill>
                  <a:schemeClr val="bg1">
                    <a:lumMod val="85000"/>
                  </a:schemeClr>
                </a:solidFill>
              </a:rPr>
              <a:pPr/>
              <a:t>12</a:t>
            </a:fld>
            <a:endParaRPr lang="nb-NO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18B1D5-0C39-5B7D-A408-76E3D037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4" y="443040"/>
            <a:ext cx="11612880" cy="600934"/>
          </a:xfrm>
        </p:spPr>
        <p:txBody>
          <a:bodyPr anchor="ctr">
            <a:normAutofit fontScale="90000"/>
          </a:bodyPr>
          <a:lstStyle/>
          <a:p>
            <a:r>
              <a:rPr lang="en-GB" dirty="0"/>
              <a:t>Pexip Infrastructure Solution Components          (All OnPrem Example)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10615B5-70BD-5EFA-B89E-8A7EEC66E460}"/>
              </a:ext>
            </a:extLst>
          </p:cNvPr>
          <p:cNvSpPr txBox="1">
            <a:spLocks/>
          </p:cNvSpPr>
          <p:nvPr/>
        </p:nvSpPr>
        <p:spPr>
          <a:xfrm>
            <a:off x="298450" y="6457053"/>
            <a:ext cx="252409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defPPr>
              <a:defRPr lang="nb-NO"/>
            </a:defPPr>
            <a:lvl1pPr marL="0" algn="r" defTabSz="914263" rtl="0" eaLnBrk="1" latinLnBrk="0" hangingPunct="1">
              <a:defRPr sz="7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3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63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95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26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57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89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20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5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7EAD36D4-32FF-544B-9EC2-1F035E0F636E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1F378F2-3876-B0DF-1B0A-07BD38270395}"/>
              </a:ext>
            </a:extLst>
          </p:cNvPr>
          <p:cNvSpPr txBox="1">
            <a:spLocks/>
          </p:cNvSpPr>
          <p:nvPr/>
        </p:nvSpPr>
        <p:spPr>
          <a:xfrm>
            <a:off x="621388" y="6462461"/>
            <a:ext cx="2489464" cy="153888"/>
          </a:xfrm>
          <a:prstGeom prst="rect">
            <a:avLst/>
          </a:prstGeom>
        </p:spPr>
        <p:txBody>
          <a:bodyPr wrap="none" anchor="b">
            <a:normAutofit fontScale="25000" lnSpcReduction="20000"/>
          </a:bodyPr>
          <a:lstStyle>
            <a:defPPr>
              <a:defRPr lang="nb-NO"/>
            </a:defPPr>
            <a:lvl1pPr marL="0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3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63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95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26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57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89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20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5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</a:rPr>
              <a:t>HP Private, Confidential for Internal Use Only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5EB662-B77B-1A4F-9ED6-FA8DB8AA6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78" y="1671494"/>
            <a:ext cx="1035100" cy="37897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FE9138-B0E2-5A4B-99B1-B506D977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48" y="1642472"/>
            <a:ext cx="1151384" cy="421545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80B83061-A072-948F-2887-7307FEC2AA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96" y="1611803"/>
            <a:ext cx="776421" cy="47260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08CC84-0F00-F059-C95C-9E6B55DC9670}"/>
              </a:ext>
            </a:extLst>
          </p:cNvPr>
          <p:cNvCxnSpPr>
            <a:cxnSpLocks/>
          </p:cNvCxnSpPr>
          <p:nvPr/>
        </p:nvCxnSpPr>
        <p:spPr>
          <a:xfrm flipH="1">
            <a:off x="771993" y="2788170"/>
            <a:ext cx="1047812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940BA2-4E25-CB46-8B78-FA8D2C8D8DFC}"/>
              </a:ext>
            </a:extLst>
          </p:cNvPr>
          <p:cNvSpPr txBox="1"/>
          <p:nvPr/>
        </p:nvSpPr>
        <p:spPr>
          <a:xfrm>
            <a:off x="514219" y="1753755"/>
            <a:ext cx="21211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Core 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7A7F8-0C95-ACB1-9D3F-E4D1FA5880CB}"/>
              </a:ext>
            </a:extLst>
          </p:cNvPr>
          <p:cNvSpPr txBox="1"/>
          <p:nvPr/>
        </p:nvSpPr>
        <p:spPr>
          <a:xfrm>
            <a:off x="342525" y="4058546"/>
            <a:ext cx="190105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Example of 3</a:t>
            </a:r>
            <a:r>
              <a:rPr lang="en-US" sz="1600" baseline="30000" dirty="0">
                <a:solidFill>
                  <a:schemeClr val="bg1">
                    <a:lumMod val="85000"/>
                  </a:schemeClr>
                </a:solidFill>
              </a:rPr>
              <a:t>rd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-party  Instances that are commonly integrated with Infinity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8D3E8A-3505-F93B-6BE0-1F6D8A86F092}"/>
              </a:ext>
            </a:extLst>
          </p:cNvPr>
          <p:cNvCxnSpPr>
            <a:cxnSpLocks/>
          </p:cNvCxnSpPr>
          <p:nvPr/>
        </p:nvCxnSpPr>
        <p:spPr>
          <a:xfrm flipV="1">
            <a:off x="6980419" y="3060491"/>
            <a:ext cx="0" cy="300303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Azure has a new logo, but where do you download it? Here!">
            <a:extLst>
              <a:ext uri="{FF2B5EF4-FFF2-40B4-BE49-F238E27FC236}">
                <a16:creationId xmlns:a16="http://schemas.microsoft.com/office/drawing/2014/main" id="{1370CF01-723E-000C-5AEF-5BBD7D1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727" y="3414354"/>
            <a:ext cx="754170" cy="75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Server with solid fill">
            <a:extLst>
              <a:ext uri="{FF2B5EF4-FFF2-40B4-BE49-F238E27FC236}">
                <a16:creationId xmlns:a16="http://schemas.microsoft.com/office/drawing/2014/main" id="{AA55E6E9-A0F4-813E-C802-EBFB56ABF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8929" y="3351937"/>
            <a:ext cx="538458" cy="538458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89628316-4803-C344-A61D-1D659DA22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001" y="3376148"/>
            <a:ext cx="538458" cy="538458"/>
          </a:xfrm>
          <a:prstGeom prst="rect">
            <a:avLst/>
          </a:prstGeom>
        </p:spPr>
      </p:pic>
      <p:pic>
        <p:nvPicPr>
          <p:cNvPr id="19" name="Graphic 18" descr="Server with solid fill">
            <a:extLst>
              <a:ext uri="{FF2B5EF4-FFF2-40B4-BE49-F238E27FC236}">
                <a16:creationId xmlns:a16="http://schemas.microsoft.com/office/drawing/2014/main" id="{9B46B1C0-1487-5946-55C7-CF3D63110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3824" y="3360979"/>
            <a:ext cx="538458" cy="538458"/>
          </a:xfrm>
          <a:prstGeom prst="rect">
            <a:avLst/>
          </a:prstGeom>
        </p:spPr>
      </p:pic>
      <p:pic>
        <p:nvPicPr>
          <p:cNvPr id="20" name="Graphic 19" descr="Server with solid fill">
            <a:extLst>
              <a:ext uri="{FF2B5EF4-FFF2-40B4-BE49-F238E27FC236}">
                <a16:creationId xmlns:a16="http://schemas.microsoft.com/office/drawing/2014/main" id="{306C3D14-5635-7242-4451-705885F42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5867" y="4576045"/>
            <a:ext cx="538458" cy="538458"/>
          </a:xfrm>
          <a:prstGeom prst="rect">
            <a:avLst/>
          </a:prstGeom>
        </p:spPr>
      </p:pic>
      <p:pic>
        <p:nvPicPr>
          <p:cNvPr id="21" name="Graphic 20" descr="Server with solid fill">
            <a:extLst>
              <a:ext uri="{FF2B5EF4-FFF2-40B4-BE49-F238E27FC236}">
                <a16:creationId xmlns:a16="http://schemas.microsoft.com/office/drawing/2014/main" id="{08D8558E-C243-695A-0368-4D2CCDCA0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9223" y="5574884"/>
            <a:ext cx="538458" cy="538458"/>
          </a:xfrm>
          <a:prstGeom prst="rect">
            <a:avLst/>
          </a:prstGeom>
        </p:spPr>
      </p:pic>
      <p:pic>
        <p:nvPicPr>
          <p:cNvPr id="22" name="Graphic 21" descr="Server with solid fill">
            <a:extLst>
              <a:ext uri="{FF2B5EF4-FFF2-40B4-BE49-F238E27FC236}">
                <a16:creationId xmlns:a16="http://schemas.microsoft.com/office/drawing/2014/main" id="{FA122E50-3ED3-7A37-B7CE-C555C4E77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7382" y="4541335"/>
            <a:ext cx="538458" cy="5384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AA2050-8F1A-90DF-E2C6-3E93EFA55B98}"/>
              </a:ext>
            </a:extLst>
          </p:cNvPr>
          <p:cNvSpPr txBox="1"/>
          <p:nvPr/>
        </p:nvSpPr>
        <p:spPr>
          <a:xfrm>
            <a:off x="7251178" y="3071614"/>
            <a:ext cx="25783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Teams Connector**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DA880E-11D6-6DC7-A23E-57DE6E956BC6}"/>
              </a:ext>
            </a:extLst>
          </p:cNvPr>
          <p:cNvSpPr txBox="1"/>
          <p:nvPr/>
        </p:nvSpPr>
        <p:spPr>
          <a:xfrm>
            <a:off x="2689762" y="3878640"/>
            <a:ext cx="6000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 External Policy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FBFB75-3256-8512-73B7-D4572AFA9217}"/>
              </a:ext>
            </a:extLst>
          </p:cNvPr>
          <p:cNvSpPr txBox="1"/>
          <p:nvPr/>
        </p:nvSpPr>
        <p:spPr>
          <a:xfrm>
            <a:off x="3698191" y="3915377"/>
            <a:ext cx="6000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Event Sink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6C352-69C2-A2AF-CBF2-40019E57B34B}"/>
              </a:ext>
            </a:extLst>
          </p:cNvPr>
          <p:cNvSpPr txBox="1"/>
          <p:nvPr/>
        </p:nvSpPr>
        <p:spPr>
          <a:xfrm>
            <a:off x="4489958" y="3910807"/>
            <a:ext cx="8180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SIP Call 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CDD45-FA40-267D-4120-AADC8574087B}"/>
              </a:ext>
            </a:extLst>
          </p:cNvPr>
          <p:cNvSpPr txBox="1"/>
          <p:nvPr/>
        </p:nvSpPr>
        <p:spPr>
          <a:xfrm>
            <a:off x="2596399" y="5129672"/>
            <a:ext cx="80351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RP / TURN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A22DDC-CC79-8AA4-2E2B-ADFC1CC3A27B}"/>
              </a:ext>
            </a:extLst>
          </p:cNvPr>
          <p:cNvSpPr txBox="1"/>
          <p:nvPr/>
        </p:nvSpPr>
        <p:spPr>
          <a:xfrm>
            <a:off x="4512084" y="6088624"/>
            <a:ext cx="74096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Custom Application UI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3A7D68-E153-A7C0-5DD6-72F49EE1AF78}"/>
              </a:ext>
            </a:extLst>
          </p:cNvPr>
          <p:cNvSpPr txBox="1"/>
          <p:nvPr/>
        </p:nvSpPr>
        <p:spPr>
          <a:xfrm>
            <a:off x="3694928" y="5070244"/>
            <a:ext cx="6000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SysLog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 / Analytics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41791F-F44F-C010-55F5-07181AAE4086}"/>
              </a:ext>
            </a:extLst>
          </p:cNvPr>
          <p:cNvGrpSpPr/>
          <p:nvPr/>
        </p:nvGrpSpPr>
        <p:grpSpPr>
          <a:xfrm>
            <a:off x="7587838" y="3422881"/>
            <a:ext cx="2296726" cy="754170"/>
            <a:chOff x="6968837" y="5105173"/>
            <a:chExt cx="2296726" cy="75417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491379C-CFDB-D050-5300-6F28EBED0496}"/>
                </a:ext>
              </a:extLst>
            </p:cNvPr>
            <p:cNvSpPr/>
            <p:nvPr/>
          </p:nvSpPr>
          <p:spPr>
            <a:xfrm>
              <a:off x="6968837" y="5207620"/>
              <a:ext cx="2234117" cy="582613"/>
            </a:xfrm>
            <a:prstGeom prst="roundRect">
              <a:avLst>
                <a:gd name="adj" fmla="val 45203"/>
              </a:avLst>
            </a:prstGeom>
            <a:solidFill>
              <a:srgbClr val="505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A09BC73-649F-AC54-3257-C6D8D1237348}"/>
                </a:ext>
              </a:extLst>
            </p:cNvPr>
            <p:cNvSpPr/>
            <p:nvPr/>
          </p:nvSpPr>
          <p:spPr>
            <a:xfrm>
              <a:off x="7161112" y="5377085"/>
              <a:ext cx="261143" cy="2611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129245E-49A7-819D-79AC-88D4B5FC7303}"/>
                </a:ext>
              </a:extLst>
            </p:cNvPr>
            <p:cNvSpPr/>
            <p:nvPr/>
          </p:nvSpPr>
          <p:spPr>
            <a:xfrm>
              <a:off x="8511393" y="5105173"/>
              <a:ext cx="754170" cy="754170"/>
            </a:xfrm>
            <a:prstGeom prst="ellipse">
              <a:avLst/>
            </a:prstGeom>
            <a:solidFill>
              <a:srgbClr val="5059C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AABA9-7E01-C361-E6E3-0B27C1F683C9}"/>
                </a:ext>
              </a:extLst>
            </p:cNvPr>
            <p:cNvSpPr txBox="1"/>
            <p:nvPr/>
          </p:nvSpPr>
          <p:spPr>
            <a:xfrm>
              <a:off x="8631426" y="5219237"/>
              <a:ext cx="48546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</a:rPr>
                <a:t>T</a:t>
              </a:r>
            </a:p>
          </p:txBody>
        </p:sp>
      </p:grpSp>
      <p:pic>
        <p:nvPicPr>
          <p:cNvPr id="35" name="Picture 34" descr="Azure has a new logo, but where do you download it? Here!">
            <a:extLst>
              <a:ext uri="{FF2B5EF4-FFF2-40B4-BE49-F238E27FC236}">
                <a16:creationId xmlns:a16="http://schemas.microsoft.com/office/drawing/2014/main" id="{3D9052A4-EB53-5843-F600-C91E5D0A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86" y="2025178"/>
            <a:ext cx="344039" cy="34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Google Cloud Logo - PNG and Vector - Logo Download">
            <a:extLst>
              <a:ext uri="{FF2B5EF4-FFF2-40B4-BE49-F238E27FC236}">
                <a16:creationId xmlns:a16="http://schemas.microsoft.com/office/drawing/2014/main" id="{15AF5DAC-8864-3737-F00C-3EB5BD83D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8" r="31044" b="52208"/>
          <a:stretch/>
        </p:blipFill>
        <p:spPr bwMode="auto">
          <a:xfrm>
            <a:off x="9963144" y="2059744"/>
            <a:ext cx="380482" cy="30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VMware white logo transparent PNG - StickPNG">
            <a:extLst>
              <a:ext uri="{FF2B5EF4-FFF2-40B4-BE49-F238E27FC236}">
                <a16:creationId xmlns:a16="http://schemas.microsoft.com/office/drawing/2014/main" id="{CECB7DEC-4A78-E5A2-80FD-7672A3E5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305" y="1660964"/>
            <a:ext cx="931181" cy="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7F55AC9-E0DC-0EDB-07DC-E2F99BE8A118}"/>
              </a:ext>
            </a:extLst>
          </p:cNvPr>
          <p:cNvSpPr txBox="1"/>
          <p:nvPr/>
        </p:nvSpPr>
        <p:spPr>
          <a:xfrm>
            <a:off x="2853569" y="2139805"/>
            <a:ext cx="17276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Management Node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70D90-65B9-D915-FF70-F5A93C3E39A6}"/>
              </a:ext>
            </a:extLst>
          </p:cNvPr>
          <p:cNvSpPr txBox="1"/>
          <p:nvPr/>
        </p:nvSpPr>
        <p:spPr>
          <a:xfrm>
            <a:off x="4821055" y="2158907"/>
            <a:ext cx="17276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Conference Node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8CF7F3-26C7-7B88-8ABA-3D7D18696E37}"/>
              </a:ext>
            </a:extLst>
          </p:cNvPr>
          <p:cNvSpPr txBox="1"/>
          <p:nvPr/>
        </p:nvSpPr>
        <p:spPr>
          <a:xfrm>
            <a:off x="6656339" y="2137080"/>
            <a:ext cx="17276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Edge Node</a:t>
            </a:r>
          </a:p>
        </p:txBody>
      </p:sp>
      <p:pic>
        <p:nvPicPr>
          <p:cNvPr id="41" name="Graphic 40" descr="Server with solid fill">
            <a:extLst>
              <a:ext uri="{FF2B5EF4-FFF2-40B4-BE49-F238E27FC236}">
                <a16:creationId xmlns:a16="http://schemas.microsoft.com/office/drawing/2014/main" id="{48F0ECD3-84B0-F653-35EE-76C822C82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553" y="5624434"/>
            <a:ext cx="538458" cy="53845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CD9231-A203-F989-7E0C-7BA98976BC97}"/>
              </a:ext>
            </a:extLst>
          </p:cNvPr>
          <p:cNvSpPr txBox="1"/>
          <p:nvPr/>
        </p:nvSpPr>
        <p:spPr>
          <a:xfrm>
            <a:off x="2555600" y="6178084"/>
            <a:ext cx="868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SSO / Auth</a:t>
            </a:r>
          </a:p>
        </p:txBody>
      </p:sp>
      <p:pic>
        <p:nvPicPr>
          <p:cNvPr id="43" name="Graphic 42" descr="Server with solid fill">
            <a:extLst>
              <a:ext uri="{FF2B5EF4-FFF2-40B4-BE49-F238E27FC236}">
                <a16:creationId xmlns:a16="http://schemas.microsoft.com/office/drawing/2014/main" id="{65F3E1E4-9D64-7BE9-40EC-2AE225E7B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4013" y="5637134"/>
            <a:ext cx="538458" cy="5384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0F2A61D-3082-5FDA-F31E-CB51CA240A2F}"/>
              </a:ext>
            </a:extLst>
          </p:cNvPr>
          <p:cNvSpPr txBox="1"/>
          <p:nvPr/>
        </p:nvSpPr>
        <p:spPr>
          <a:xfrm>
            <a:off x="3532364" y="6160898"/>
            <a:ext cx="8684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Chat / IM / P</a:t>
            </a:r>
          </a:p>
        </p:txBody>
      </p:sp>
      <p:pic>
        <p:nvPicPr>
          <p:cNvPr id="46" name="Graphic 45" descr="Server with solid fill">
            <a:extLst>
              <a:ext uri="{FF2B5EF4-FFF2-40B4-BE49-F238E27FC236}">
                <a16:creationId xmlns:a16="http://schemas.microsoft.com/office/drawing/2014/main" id="{1EDFD022-240C-FA71-3E22-4AA359C8C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5577" y="4531786"/>
            <a:ext cx="538458" cy="53845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332DB64-6385-5C91-5D67-808DD7606738}"/>
              </a:ext>
            </a:extLst>
          </p:cNvPr>
          <p:cNvSpPr txBox="1"/>
          <p:nvPr/>
        </p:nvSpPr>
        <p:spPr>
          <a:xfrm>
            <a:off x="4505079" y="5079793"/>
            <a:ext cx="8180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h.323 Gatekeeper</a:t>
            </a:r>
          </a:p>
        </p:txBody>
      </p:sp>
      <p:pic>
        <p:nvPicPr>
          <p:cNvPr id="48" name="Graphic 47" descr="Server with solid fill">
            <a:extLst>
              <a:ext uri="{FF2B5EF4-FFF2-40B4-BE49-F238E27FC236}">
                <a16:creationId xmlns:a16="http://schemas.microsoft.com/office/drawing/2014/main" id="{9583F8C5-580F-B887-5550-7615D4657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0222" y="3373495"/>
            <a:ext cx="538458" cy="538458"/>
          </a:xfrm>
          <a:prstGeom prst="rect">
            <a:avLst/>
          </a:prstGeom>
        </p:spPr>
      </p:pic>
      <p:pic>
        <p:nvPicPr>
          <p:cNvPr id="49" name="Graphic 48" descr="Server with solid fill">
            <a:extLst>
              <a:ext uri="{FF2B5EF4-FFF2-40B4-BE49-F238E27FC236}">
                <a16:creationId xmlns:a16="http://schemas.microsoft.com/office/drawing/2014/main" id="{4C95C37F-24DB-5FB2-DFA4-7548B2CAE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621" y="5587400"/>
            <a:ext cx="538458" cy="53845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F18B2BB-DF01-771A-FC96-DA421D7776EC}"/>
              </a:ext>
            </a:extLst>
          </p:cNvPr>
          <p:cNvSpPr txBox="1"/>
          <p:nvPr/>
        </p:nvSpPr>
        <p:spPr>
          <a:xfrm>
            <a:off x="5576356" y="3923323"/>
            <a:ext cx="8180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Proprietary Scheduler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F8870B-28B6-4E72-4957-CAE49B15E4D5}"/>
              </a:ext>
            </a:extLst>
          </p:cNvPr>
          <p:cNvSpPr txBox="1"/>
          <p:nvPr/>
        </p:nvSpPr>
        <p:spPr>
          <a:xfrm>
            <a:off x="5598482" y="6101140"/>
            <a:ext cx="7409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Contact Center</a:t>
            </a:r>
          </a:p>
        </p:txBody>
      </p:sp>
      <p:pic>
        <p:nvPicPr>
          <p:cNvPr id="52" name="Graphic 51" descr="Server with solid fill">
            <a:extLst>
              <a:ext uri="{FF2B5EF4-FFF2-40B4-BE49-F238E27FC236}">
                <a16:creationId xmlns:a16="http://schemas.microsoft.com/office/drawing/2014/main" id="{674E326A-CC12-5CC8-F1A9-B6AFC0FF1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1975" y="4544302"/>
            <a:ext cx="538458" cy="5384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1CCCD40-BB1B-4E84-BBBC-2B034AE28EBB}"/>
              </a:ext>
            </a:extLst>
          </p:cNvPr>
          <p:cNvSpPr txBox="1"/>
          <p:nvPr/>
        </p:nvSpPr>
        <p:spPr>
          <a:xfrm>
            <a:off x="5591477" y="5092309"/>
            <a:ext cx="8180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VDI</a:t>
            </a: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0B54A5CD-D357-06E0-71DE-D044141B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236" y="1621295"/>
            <a:ext cx="1222661" cy="15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Oracle Logo, symbol, meaning, history, PNG, brand">
            <a:extLst>
              <a:ext uri="{FF2B5EF4-FFF2-40B4-BE49-F238E27FC236}">
                <a16:creationId xmlns:a16="http://schemas.microsoft.com/office/drawing/2014/main" id="{007B7C82-81CB-2F48-EC28-56584604E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26" b="36233"/>
          <a:stretch/>
        </p:blipFill>
        <p:spPr bwMode="auto">
          <a:xfrm>
            <a:off x="10459109" y="2172923"/>
            <a:ext cx="897495" cy="13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6477207-CD18-DFE7-AFCA-E31E911C2D8A}"/>
              </a:ext>
            </a:extLst>
          </p:cNvPr>
          <p:cNvSpPr txBox="1"/>
          <p:nvPr/>
        </p:nvSpPr>
        <p:spPr>
          <a:xfrm>
            <a:off x="7533941" y="4430928"/>
            <a:ext cx="413989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Solution co-developed  with Microsoft. (Infinity 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Made up of Azure components (so Azure 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Allows for SIP/h.323 devices to interop with MS Teams (in supported tenants)</a:t>
            </a:r>
          </a:p>
          <a:p>
            <a:pPr algn="ctr"/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AB332E3-6BAD-34AA-A8D8-307BC4F626FE}"/>
              </a:ext>
            </a:extLst>
          </p:cNvPr>
          <p:cNvCxnSpPr>
            <a:stCxn id="33" idx="6"/>
            <a:endCxn id="16" idx="1"/>
          </p:cNvCxnSpPr>
          <p:nvPr/>
        </p:nvCxnSpPr>
        <p:spPr bwMode="black">
          <a:xfrm flipV="1">
            <a:off x="9884564" y="3791439"/>
            <a:ext cx="774163" cy="85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4" descr="Amazon-Web-Services-Logo-White - MTI">
            <a:extLst>
              <a:ext uri="{FF2B5EF4-FFF2-40B4-BE49-F238E27FC236}">
                <a16:creationId xmlns:a16="http://schemas.microsoft.com/office/drawing/2014/main" id="{0E568D53-33A2-063E-BFD7-1C9C3A2B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608" y="2112813"/>
            <a:ext cx="469557" cy="28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2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C8AA-61AB-834D-A545-5A19618D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5714"/>
            <a:ext cx="12192000" cy="654153"/>
          </a:xfrm>
        </p:spPr>
        <p:txBody>
          <a:bodyPr/>
          <a:lstStyle/>
          <a:p>
            <a:r>
              <a:rPr lang="en-GB" dirty="0">
                <a:latin typeface="Whyte Book" panose="020B0604020202020204" charset="0"/>
                <a:ea typeface="Whyte Book" panose="020B0604020202020204" charset="0"/>
              </a:rPr>
              <a:t>Let’s Breakdown the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5194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8D4F5-D930-19BA-88CD-93E305AF501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31676D2-443A-6D51-6525-CF93321D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64398" cy="553998"/>
          </a:xfrm>
        </p:spPr>
        <p:txBody>
          <a:bodyPr>
            <a:normAutofit/>
          </a:bodyPr>
          <a:lstStyle/>
          <a:p>
            <a:pPr lvl="0" defTabSz="914400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defRPr/>
            </a:pPr>
            <a:r>
              <a:rPr lang="en-US" b="1" dirty="0">
                <a:solidFill>
                  <a:srgbClr val="FF7273"/>
                </a:solidFill>
                <a:latin typeface="Whyte Book"/>
              </a:rPr>
              <a:t>Management Node</a:t>
            </a:r>
            <a:endParaRPr lang="en-US" dirty="0">
              <a:solidFill>
                <a:schemeClr val="bg1"/>
              </a:solidFill>
              <a:latin typeface="Whyte Boo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592EC-4848-0B2B-DF93-DF4BF2D39546}"/>
              </a:ext>
            </a:extLst>
          </p:cNvPr>
          <p:cNvSpPr txBox="1"/>
          <p:nvPr/>
        </p:nvSpPr>
        <p:spPr>
          <a:xfrm>
            <a:off x="3073003" y="1043336"/>
            <a:ext cx="8290543" cy="3244547"/>
          </a:xfrm>
          <a:prstGeom prst="rect">
            <a:avLst/>
          </a:prstGeom>
          <a:noFill/>
          <a:ln w="38100" cap="rnd">
            <a:solidFill>
              <a:schemeClr val="accent2"/>
            </a:solidFill>
          </a:ln>
        </p:spPr>
        <p:txBody>
          <a:bodyPr wrap="square" lIns="134464" tIns="107571" rIns="134464" bIns="107571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Hosts admin web UI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Configure and create conferencing nodes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Configure services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Configure platform-wide and location specific policies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Monitor live calls / conferences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Aggregate conferencing node log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Hosts management API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Whyte Book"/>
              </a:rPr>
              <a:t>One Instance Only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hyte Book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CE641A-4D2E-8997-0A0D-2332B2CDE5FF}"/>
              </a:ext>
            </a:extLst>
          </p:cNvPr>
          <p:cNvCxnSpPr>
            <a:cxnSpLocks/>
          </p:cNvCxnSpPr>
          <p:nvPr/>
        </p:nvCxnSpPr>
        <p:spPr>
          <a:xfrm flipH="1">
            <a:off x="2029968" y="1652155"/>
            <a:ext cx="1043035" cy="0"/>
          </a:xfrm>
          <a:prstGeom prst="straightConnector1">
            <a:avLst/>
          </a:prstGeom>
          <a:ln w="762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Sylinder 27">
            <a:extLst>
              <a:ext uri="{FF2B5EF4-FFF2-40B4-BE49-F238E27FC236}">
                <a16:creationId xmlns:a16="http://schemas.microsoft.com/office/drawing/2014/main" id="{C3AC136E-D067-F23D-752B-E7F4422582C4}"/>
              </a:ext>
            </a:extLst>
          </p:cNvPr>
          <p:cNvSpPr txBox="1"/>
          <p:nvPr/>
        </p:nvSpPr>
        <p:spPr>
          <a:xfrm>
            <a:off x="579291" y="1802977"/>
            <a:ext cx="1098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Management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</a:b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Node</a:t>
            </a:r>
          </a:p>
        </p:txBody>
      </p:sp>
      <p:sp>
        <p:nvSpPr>
          <p:cNvPr id="9" name="TekstSylinder 33">
            <a:extLst>
              <a:ext uri="{FF2B5EF4-FFF2-40B4-BE49-F238E27FC236}">
                <a16:creationId xmlns:a16="http://schemas.microsoft.com/office/drawing/2014/main" id="{8B606308-A1A3-B18C-8B8E-609947076EFD}"/>
              </a:ext>
            </a:extLst>
          </p:cNvPr>
          <p:cNvSpPr txBox="1"/>
          <p:nvPr/>
        </p:nvSpPr>
        <p:spPr>
          <a:xfrm>
            <a:off x="492313" y="3632036"/>
            <a:ext cx="1272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Conference Node</a:t>
            </a:r>
          </a:p>
        </p:txBody>
      </p:sp>
      <p:sp>
        <p:nvSpPr>
          <p:cNvPr id="10" name="TekstSylinder 27">
            <a:extLst>
              <a:ext uri="{FF2B5EF4-FFF2-40B4-BE49-F238E27FC236}">
                <a16:creationId xmlns:a16="http://schemas.microsoft.com/office/drawing/2014/main" id="{AFF2CF3D-9D0A-2D2E-2165-9CCF32B7B0F6}"/>
              </a:ext>
            </a:extLst>
          </p:cNvPr>
          <p:cNvSpPr txBox="1"/>
          <p:nvPr/>
        </p:nvSpPr>
        <p:spPr>
          <a:xfrm>
            <a:off x="644140" y="5358009"/>
            <a:ext cx="968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Edge Node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4A340DB-CD3C-9ADB-B1EF-9FABE7234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22" y="1369186"/>
            <a:ext cx="1176888" cy="43088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A33AFF6-D1C7-DF34-B7B0-D5AC95F2A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4915978"/>
            <a:ext cx="1176901" cy="430887"/>
          </a:xfrm>
          <a:prstGeom prst="rect">
            <a:avLst/>
          </a:prstGeom>
        </p:spPr>
      </p:pic>
      <p:pic>
        <p:nvPicPr>
          <p:cNvPr id="13" name="Picture 12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ED8B532-CA5B-D951-92B1-3A4D4E89D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2911717"/>
            <a:ext cx="1176950" cy="7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9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E4F24-39AC-3312-66F4-36CDE63A585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5740C86-E572-22F0-27B1-C82C6A00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64398" cy="553998"/>
          </a:xfrm>
        </p:spPr>
        <p:txBody>
          <a:bodyPr>
            <a:normAutofit/>
          </a:bodyPr>
          <a:lstStyle/>
          <a:p>
            <a:pPr lvl="0" defTabSz="914400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defRPr/>
            </a:pPr>
            <a:r>
              <a:rPr lang="en-US" b="1" dirty="0">
                <a:solidFill>
                  <a:srgbClr val="FF7273"/>
                </a:solidFill>
                <a:latin typeface="Whyte Book"/>
              </a:rPr>
              <a:t>Conference Node(s) – aka Transcoding Node</a:t>
            </a:r>
            <a:endParaRPr lang="en-US" dirty="0">
              <a:solidFill>
                <a:schemeClr val="bg1"/>
              </a:solidFill>
              <a:latin typeface="Whyte 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AA268-C219-5C54-3105-2DCE18E01B5B}"/>
              </a:ext>
            </a:extLst>
          </p:cNvPr>
          <p:cNvSpPr txBox="1"/>
          <p:nvPr/>
        </p:nvSpPr>
        <p:spPr>
          <a:xfrm>
            <a:off x="3073003" y="2131472"/>
            <a:ext cx="8290543" cy="2802566"/>
          </a:xfrm>
          <a:prstGeom prst="rect">
            <a:avLst/>
          </a:prstGeom>
          <a:noFill/>
          <a:ln w="38100" cap="rnd">
            <a:solidFill>
              <a:schemeClr val="accent2"/>
            </a:solidFill>
          </a:ln>
        </p:spPr>
        <p:txBody>
          <a:bodyPr wrap="square" lIns="134464" tIns="107571" rIns="134464" bIns="107571" rtlCol="0">
            <a:spAutoFit/>
          </a:bodyPr>
          <a:lstStyle/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Minimum of One, but can scale to 150+ 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Grouped in logical locations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Runs H323/SIP/WebRTC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Does all platform ”heavy lifting”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Video and audio processing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(Individual transcoding &amp; trans-rating)</a:t>
            </a:r>
            <a:endParaRPr lang="nb-NO" sz="2400" dirty="0">
              <a:solidFill>
                <a:schemeClr val="bg1"/>
              </a:solidFill>
            </a:endParaRP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CPU-Heavy VM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B7D29C-DBEC-0CC6-A28D-B97A9784CBF9}"/>
              </a:ext>
            </a:extLst>
          </p:cNvPr>
          <p:cNvCxnSpPr>
            <a:cxnSpLocks/>
          </p:cNvCxnSpPr>
          <p:nvPr/>
        </p:nvCxnSpPr>
        <p:spPr>
          <a:xfrm flipH="1">
            <a:off x="2029968" y="3307219"/>
            <a:ext cx="1043035" cy="0"/>
          </a:xfrm>
          <a:prstGeom prst="straightConnector1">
            <a:avLst/>
          </a:prstGeom>
          <a:ln w="762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27">
            <a:extLst>
              <a:ext uri="{FF2B5EF4-FFF2-40B4-BE49-F238E27FC236}">
                <a16:creationId xmlns:a16="http://schemas.microsoft.com/office/drawing/2014/main" id="{62AE22AC-74F8-BCD5-A6DA-36862AF6028E}"/>
              </a:ext>
            </a:extLst>
          </p:cNvPr>
          <p:cNvSpPr txBox="1"/>
          <p:nvPr/>
        </p:nvSpPr>
        <p:spPr>
          <a:xfrm>
            <a:off x="579291" y="1802977"/>
            <a:ext cx="1098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Management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</a:b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Node</a:t>
            </a:r>
          </a:p>
        </p:txBody>
      </p:sp>
      <p:sp>
        <p:nvSpPr>
          <p:cNvPr id="10" name="TekstSylinder 33">
            <a:extLst>
              <a:ext uri="{FF2B5EF4-FFF2-40B4-BE49-F238E27FC236}">
                <a16:creationId xmlns:a16="http://schemas.microsoft.com/office/drawing/2014/main" id="{0BE3E367-0A76-4308-B8C4-45F8B02A5A18}"/>
              </a:ext>
            </a:extLst>
          </p:cNvPr>
          <p:cNvSpPr txBox="1"/>
          <p:nvPr/>
        </p:nvSpPr>
        <p:spPr>
          <a:xfrm>
            <a:off x="492313" y="3632036"/>
            <a:ext cx="1272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Conference Node</a:t>
            </a:r>
          </a:p>
        </p:txBody>
      </p:sp>
      <p:sp>
        <p:nvSpPr>
          <p:cNvPr id="11" name="TekstSylinder 27">
            <a:extLst>
              <a:ext uri="{FF2B5EF4-FFF2-40B4-BE49-F238E27FC236}">
                <a16:creationId xmlns:a16="http://schemas.microsoft.com/office/drawing/2014/main" id="{A5E0C098-FA22-B4F2-1EC1-A0C7EAEC999A}"/>
              </a:ext>
            </a:extLst>
          </p:cNvPr>
          <p:cNvSpPr txBox="1"/>
          <p:nvPr/>
        </p:nvSpPr>
        <p:spPr>
          <a:xfrm>
            <a:off x="644140" y="5358009"/>
            <a:ext cx="968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Edge Node</a:t>
            </a:r>
          </a:p>
        </p:txBody>
      </p:sp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0324585-B500-192F-86FB-C01296A09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22" y="1369186"/>
            <a:ext cx="1176888" cy="43088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198CC46-4C02-2892-4F1A-751408F9A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4915978"/>
            <a:ext cx="1176901" cy="430887"/>
          </a:xfrm>
          <a:prstGeom prst="rect">
            <a:avLst/>
          </a:prstGeom>
        </p:spPr>
      </p:pic>
      <p:pic>
        <p:nvPicPr>
          <p:cNvPr id="14" name="Picture 13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F4387D7B-D6CC-CBD5-3487-910AF7DC9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2911717"/>
            <a:ext cx="1176950" cy="7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4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81E8C-A8D5-7D6B-5294-95C6C5334D9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36E8842-114F-041B-AD32-021227054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64398" cy="553998"/>
          </a:xfrm>
        </p:spPr>
        <p:txBody>
          <a:bodyPr>
            <a:normAutofit/>
          </a:bodyPr>
          <a:lstStyle/>
          <a:p>
            <a:pPr lvl="0" defTabSz="914400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defRPr/>
            </a:pPr>
            <a:r>
              <a:rPr lang="en-US" b="1" dirty="0">
                <a:solidFill>
                  <a:srgbClr val="FF7273"/>
                </a:solidFill>
                <a:latin typeface="Whyte Book"/>
              </a:rPr>
              <a:t>Edge Node(s) – aka Proxy Node</a:t>
            </a:r>
            <a:endParaRPr lang="en-US" dirty="0">
              <a:solidFill>
                <a:schemeClr val="bg1"/>
              </a:solidFill>
              <a:latin typeface="Whyte 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32F0B-0E3D-33F6-A2DE-4FFF9362D52A}"/>
              </a:ext>
            </a:extLst>
          </p:cNvPr>
          <p:cNvSpPr txBox="1"/>
          <p:nvPr/>
        </p:nvSpPr>
        <p:spPr>
          <a:xfrm>
            <a:off x="3054715" y="3404785"/>
            <a:ext cx="8290543" cy="3171898"/>
          </a:xfrm>
          <a:prstGeom prst="rect">
            <a:avLst/>
          </a:prstGeom>
          <a:noFill/>
          <a:ln w="38100" cap="rnd">
            <a:solidFill>
              <a:schemeClr val="accent2"/>
            </a:solidFill>
          </a:ln>
        </p:spPr>
        <p:txBody>
          <a:bodyPr wrap="square" lIns="134464" tIns="107571" rIns="134464" bIns="107571" rtlCol="0">
            <a:spAutoFit/>
          </a:bodyPr>
          <a:lstStyle/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Not a hard requirement for Pexip to work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Serves as Pexip’s FW Traversal Device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Identical software to conference nodes; but no transcoding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Handles </a:t>
            </a:r>
            <a:r>
              <a:rPr lang="en-GB" sz="2400" dirty="0" err="1">
                <a:solidFill>
                  <a:schemeClr val="bg1"/>
                </a:solidFill>
              </a:rPr>
              <a:t>Signaling</a:t>
            </a:r>
            <a:r>
              <a:rPr lang="en-GB" sz="2400" dirty="0">
                <a:solidFill>
                  <a:schemeClr val="bg1"/>
                </a:solidFill>
              </a:rPr>
              <a:t> and Smart Load Balancing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Proxies media to Conference nodes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If present in architecture, it will often have Single NIC with a Static NAT or Dual NIC.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7AFEAE-8CD7-A4F0-4DFC-5ECF2EB9FF82}"/>
              </a:ext>
            </a:extLst>
          </p:cNvPr>
          <p:cNvCxnSpPr>
            <a:cxnSpLocks/>
          </p:cNvCxnSpPr>
          <p:nvPr/>
        </p:nvCxnSpPr>
        <p:spPr>
          <a:xfrm flipH="1">
            <a:off x="2011680" y="5110224"/>
            <a:ext cx="1043035" cy="0"/>
          </a:xfrm>
          <a:prstGeom prst="straightConnector1">
            <a:avLst/>
          </a:prstGeom>
          <a:ln w="762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27">
            <a:extLst>
              <a:ext uri="{FF2B5EF4-FFF2-40B4-BE49-F238E27FC236}">
                <a16:creationId xmlns:a16="http://schemas.microsoft.com/office/drawing/2014/main" id="{DD073E86-5E11-F837-7F16-DE39587314E9}"/>
              </a:ext>
            </a:extLst>
          </p:cNvPr>
          <p:cNvSpPr txBox="1"/>
          <p:nvPr/>
        </p:nvSpPr>
        <p:spPr>
          <a:xfrm>
            <a:off x="579291" y="1802977"/>
            <a:ext cx="1098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Management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</a:b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Node</a:t>
            </a:r>
          </a:p>
        </p:txBody>
      </p:sp>
      <p:sp>
        <p:nvSpPr>
          <p:cNvPr id="10" name="TekstSylinder 33">
            <a:extLst>
              <a:ext uri="{FF2B5EF4-FFF2-40B4-BE49-F238E27FC236}">
                <a16:creationId xmlns:a16="http://schemas.microsoft.com/office/drawing/2014/main" id="{45A7A893-3DA5-AE22-BC41-D610498173CC}"/>
              </a:ext>
            </a:extLst>
          </p:cNvPr>
          <p:cNvSpPr txBox="1"/>
          <p:nvPr/>
        </p:nvSpPr>
        <p:spPr>
          <a:xfrm>
            <a:off x="492313" y="3632036"/>
            <a:ext cx="1272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Conference Node</a:t>
            </a:r>
          </a:p>
        </p:txBody>
      </p:sp>
      <p:sp>
        <p:nvSpPr>
          <p:cNvPr id="11" name="TekstSylinder 27">
            <a:extLst>
              <a:ext uri="{FF2B5EF4-FFF2-40B4-BE49-F238E27FC236}">
                <a16:creationId xmlns:a16="http://schemas.microsoft.com/office/drawing/2014/main" id="{28AC9023-B812-B443-DDB9-C7B2A6A60C8F}"/>
              </a:ext>
            </a:extLst>
          </p:cNvPr>
          <p:cNvSpPr txBox="1"/>
          <p:nvPr/>
        </p:nvSpPr>
        <p:spPr>
          <a:xfrm>
            <a:off x="644140" y="5358009"/>
            <a:ext cx="968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Edge Node</a:t>
            </a:r>
          </a:p>
        </p:txBody>
      </p:sp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BE2428-0647-863A-8540-8982E6C59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22" y="1369186"/>
            <a:ext cx="1176888" cy="43088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B2C1D67E-013C-F3C8-4FFA-D4E6A6877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4915978"/>
            <a:ext cx="1176901" cy="430887"/>
          </a:xfrm>
          <a:prstGeom prst="rect">
            <a:avLst/>
          </a:prstGeom>
        </p:spPr>
      </p:pic>
      <p:pic>
        <p:nvPicPr>
          <p:cNvPr id="14" name="Picture 13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AA8A115D-D63D-A875-4F2B-B2E95A40B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2911717"/>
            <a:ext cx="1176950" cy="7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81E8C-A8D5-7D6B-5294-95C6C5334D9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36E8842-114F-041B-AD32-021227054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64398" cy="553998"/>
          </a:xfrm>
        </p:spPr>
        <p:txBody>
          <a:bodyPr>
            <a:normAutofit fontScale="90000"/>
          </a:bodyPr>
          <a:lstStyle/>
          <a:p>
            <a:pPr lvl="0" defTabSz="914400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defRPr/>
            </a:pPr>
            <a:r>
              <a:rPr lang="en-US" b="1" dirty="0">
                <a:solidFill>
                  <a:srgbClr val="FF7273"/>
                </a:solidFill>
                <a:latin typeface="Whyte Book"/>
              </a:rPr>
              <a:t>Teams Connector (Optional) for Self-Hosted Deployments</a:t>
            </a:r>
            <a:endParaRPr lang="en-US" dirty="0">
              <a:solidFill>
                <a:schemeClr val="bg1"/>
              </a:solidFill>
              <a:latin typeface="Whyte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8B81D-4351-6CAE-5BFC-9C086448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6" y="868372"/>
            <a:ext cx="11452047" cy="52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0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C8AA-61AB-834D-A545-5A19618D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5714"/>
            <a:ext cx="12192000" cy="654153"/>
          </a:xfrm>
        </p:spPr>
        <p:txBody>
          <a:bodyPr/>
          <a:lstStyle/>
          <a:p>
            <a:r>
              <a:rPr lang="en-GB" dirty="0">
                <a:latin typeface="Whyte Book" panose="020B0604020202020204" charset="0"/>
                <a:ea typeface="Whyte Book" panose="020B0604020202020204" charset="0"/>
              </a:rPr>
              <a:t>Customization at the core</a:t>
            </a:r>
          </a:p>
        </p:txBody>
      </p:sp>
    </p:spTree>
    <p:extLst>
      <p:ext uri="{BB962C8B-B14F-4D97-AF65-F5344CB8AC3E}">
        <p14:creationId xmlns:p14="http://schemas.microsoft.com/office/powerpoint/2010/main" val="296733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2FCC2A-FC27-3BB1-ACBE-961DCA527129}"/>
              </a:ext>
            </a:extLst>
          </p:cNvPr>
          <p:cNvSpPr txBox="1">
            <a:spLocks/>
          </p:cNvSpPr>
          <p:nvPr/>
        </p:nvSpPr>
        <p:spPr>
          <a:xfrm>
            <a:off x="344436" y="248336"/>
            <a:ext cx="9979435" cy="553998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51" kern="1200">
                <a:solidFill>
                  <a:srgbClr val="09203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Infinity </a:t>
            </a:r>
            <a:r>
              <a:rPr lang="en-US" sz="3600" dirty="0">
                <a:solidFill>
                  <a:schemeClr val="bg1"/>
                </a:solidFill>
                <a:latin typeface="+mn-lt"/>
              </a:rPr>
              <a:t>| Customizing The Video Experience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6D48A-8097-2E2E-B494-BB17F2F4F37C}"/>
              </a:ext>
            </a:extLst>
          </p:cNvPr>
          <p:cNvSpPr txBox="1"/>
          <p:nvPr/>
        </p:nvSpPr>
        <p:spPr>
          <a:xfrm>
            <a:off x="4827436" y="1761013"/>
            <a:ext cx="24333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Extending with Plugins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1D0A3-A146-9942-328A-E17BB1834AD9}"/>
              </a:ext>
            </a:extLst>
          </p:cNvPr>
          <p:cNvSpPr txBox="1"/>
          <p:nvPr/>
        </p:nvSpPr>
        <p:spPr>
          <a:xfrm>
            <a:off x="977542" y="1481503"/>
            <a:ext cx="230191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Native Apps and </a:t>
            </a:r>
          </a:p>
          <a:p>
            <a:pPr algn="l"/>
            <a:r>
              <a:rPr lang="en-US" dirty="0">
                <a:solidFill>
                  <a:schemeClr val="accent3"/>
                </a:solidFill>
              </a:rPr>
              <a:t>Self-Service Branding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B80D9-F556-8223-AE7D-57896B37568F}"/>
              </a:ext>
            </a:extLst>
          </p:cNvPr>
          <p:cNvSpPr txBox="1"/>
          <p:nvPr/>
        </p:nvSpPr>
        <p:spPr>
          <a:xfrm>
            <a:off x="3948185" y="1975304"/>
            <a:ext cx="4191860" cy="32316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Level 1 Customization</a:t>
            </a:r>
          </a:p>
          <a:p>
            <a:pPr algn="ctr"/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Pexip Web Apps are fully open source and can be customized using modular, lightweight plugins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Sample application customizations include ad-hoc SMS / email invitations (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e.g.Twilio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), pre-defined dial-out to interpreter services, automated dialing to SIP endpoints, and many more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Pexip developer support can be purchased as an add-on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Web app supports code-free custom branding through the Pexip Branding Portal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C1C12-5C36-FF10-15FA-53C675F0B957}"/>
              </a:ext>
            </a:extLst>
          </p:cNvPr>
          <p:cNvSpPr txBox="1"/>
          <p:nvPr/>
        </p:nvSpPr>
        <p:spPr>
          <a:xfrm>
            <a:off x="602290" y="2217838"/>
            <a:ext cx="2599708" cy="34470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Pexip Application Suite</a:t>
            </a:r>
          </a:p>
          <a:p>
            <a:pPr algn="ctr"/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Available, fully supported, and free for use including iOS, Desktop, and web utilities.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Enable many basic video workflows for 1-to-1 and group visits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Can be used with any implementation of Pexip Infinity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Web app supports code-free custom branding through the Pexip Branding Portal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5AC0C-1ECB-B232-F86C-9A305DAE1B1C}"/>
              </a:ext>
            </a:extLst>
          </p:cNvPr>
          <p:cNvSpPr txBox="1"/>
          <p:nvPr/>
        </p:nvSpPr>
        <p:spPr>
          <a:xfrm>
            <a:off x="9738748" y="1766193"/>
            <a:ext cx="11237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Pexip APIs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B0A98-5E23-ECEA-3D5A-A0933DF7ECE2}"/>
              </a:ext>
            </a:extLst>
          </p:cNvPr>
          <p:cNvSpPr txBox="1"/>
          <p:nvPr/>
        </p:nvSpPr>
        <p:spPr>
          <a:xfrm>
            <a:off x="8886232" y="2054229"/>
            <a:ext cx="2828738" cy="40934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Level 2 Customization</a:t>
            </a:r>
          </a:p>
          <a:p>
            <a:pPr algn="ctr"/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Fully supported APIs allow your organization to manage nearly every aspect of the video visit experience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Pexip video can be embedded in numerous workflows, including:</a:t>
            </a:r>
          </a:p>
          <a:p>
            <a:pPr marL="628582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Web Pages</a:t>
            </a:r>
          </a:p>
          <a:p>
            <a:pPr marL="628582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Bots</a:t>
            </a:r>
          </a:p>
          <a:p>
            <a:pPr marL="628582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Scheduling platforms</a:t>
            </a:r>
          </a:p>
          <a:p>
            <a:pPr marL="628582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Contact Centers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Ideal for organizations with in-house or established development relationships who wish to implement advanced workflows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09A722F-9E51-91CA-B526-80D8478412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36" y="1474123"/>
            <a:ext cx="573779" cy="5737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E40F74B-E180-0924-1E2F-A2F672E332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0588" y="1368775"/>
            <a:ext cx="638470" cy="6384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A45761-C6CD-8953-E852-D672BBDC0DA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6505" y="1282048"/>
            <a:ext cx="923673" cy="923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147C7-5EB9-F9E7-8407-615E073E8A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8618" y="5627043"/>
            <a:ext cx="5154764" cy="428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DE0E0A-1692-E0D1-40EB-2CC012D05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1350" y="6120196"/>
            <a:ext cx="32893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1859E0D-CD3F-4C00-AE26-674F34C55B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1" imgH="631" progId="TCLayout.ActiveDocument.1">
                  <p:embed/>
                </p:oleObj>
              </mc:Choice>
              <mc:Fallback>
                <p:oleObj name="think-cell Slide" r:id="rId3" imgW="631" imgH="6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1859E0D-CD3F-4C00-AE26-674F34C55B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06103FA5-7078-4708-8541-2B317322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74" y="1043116"/>
            <a:ext cx="7043970" cy="553998"/>
          </a:xfrm>
        </p:spPr>
        <p:txBody>
          <a:bodyPr/>
          <a:lstStyle/>
          <a:p>
            <a:r>
              <a:rPr lang="en-US" sz="3600" dirty="0"/>
              <a:t>Security &amp; Compliance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6873F-550D-40CA-9460-6728625430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2</a:t>
            </a:fld>
            <a:r>
              <a:rPr lang="nb-NO"/>
              <a:t> 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AE46EB-2E8F-46B8-8955-219441739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197" y="1895614"/>
            <a:ext cx="5206940" cy="4339650"/>
          </a:xfrm>
        </p:spPr>
        <p:txBody>
          <a:bodyPr/>
          <a:lstStyle/>
          <a:p>
            <a:r>
              <a:rPr lang="en-US" sz="1200" dirty="0" err="1">
                <a:latin typeface="+mn-lt"/>
              </a:rPr>
              <a:t>Pexip</a:t>
            </a:r>
            <a:r>
              <a:rPr lang="en-US" sz="1200" dirty="0">
                <a:latin typeface="+mn-lt"/>
              </a:rPr>
              <a:t> builds solutions with a security-first mentality and continues to specialize in highly-regulated verticals due to a world class security posture. </a:t>
            </a:r>
          </a:p>
          <a:p>
            <a:endParaRPr lang="en-US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ISO27001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SSAE16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SOC2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Data Encrypted at rest and in transit</a:t>
            </a:r>
          </a:p>
          <a:p>
            <a:endParaRPr lang="en-GB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Access restriction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Published Resources Include: </a:t>
            </a:r>
          </a:p>
          <a:p>
            <a:pPr marL="671513" lvl="1" indent="-285750"/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/>
              </a:rPr>
              <a:t>Security Bulletin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pPr marL="671513" lvl="1" indent="-285750"/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/>
              </a:rPr>
              <a:t>Best Practices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(Infinity) </a:t>
            </a:r>
          </a:p>
          <a:p>
            <a:pPr marL="671513" lvl="1" indent="-285750"/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/>
              </a:rPr>
              <a:t>Privacy Policy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(Service)</a:t>
            </a:r>
          </a:p>
          <a:p>
            <a:pPr marL="671513" lvl="1" indent="-285750"/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CC64A-DADD-5C4C-A45A-F88FCA4B7B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120" y="1215573"/>
            <a:ext cx="3183975" cy="1360083"/>
          </a:xfrm>
          <a:prstGeom prst="rect">
            <a:avLst/>
          </a:prstGeom>
        </p:spPr>
      </p:pic>
      <p:pic>
        <p:nvPicPr>
          <p:cNvPr id="9" name="Picture 3" descr="Image result for GDPR Compliance Logo transparent">
            <a:extLst>
              <a:ext uri="{FF2B5EF4-FFF2-40B4-BE49-F238E27FC236}">
                <a16:creationId xmlns:a16="http://schemas.microsoft.com/office/drawing/2014/main" id="{F3AE895D-8546-2345-8B62-9851F603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5786" y="2833718"/>
            <a:ext cx="3204415" cy="11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B8237D0-56E7-224F-A4DD-B920A4F07260}"/>
              </a:ext>
            </a:extLst>
          </p:cNvPr>
          <p:cNvGrpSpPr/>
          <p:nvPr/>
        </p:nvGrpSpPr>
        <p:grpSpPr>
          <a:xfrm>
            <a:off x="7617396" y="4263968"/>
            <a:ext cx="3067699" cy="1378459"/>
            <a:chOff x="7663610" y="4307240"/>
            <a:chExt cx="3067699" cy="1378459"/>
          </a:xfrm>
        </p:grpSpPr>
        <p:pic>
          <p:nvPicPr>
            <p:cNvPr id="10" name="Picture 37" descr="Image result for DISA JITC certified trasparent">
              <a:extLst>
                <a:ext uri="{FF2B5EF4-FFF2-40B4-BE49-F238E27FC236}">
                  <a16:creationId xmlns:a16="http://schemas.microsoft.com/office/drawing/2014/main" id="{EAF598EC-2BB3-E942-B1DC-7F96BB279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3610" y="4406110"/>
              <a:ext cx="1224792" cy="127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3383F6-5B86-5544-924E-5DE70A8D5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26309" y="4307240"/>
              <a:ext cx="1905000" cy="7386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09790E-4759-2145-AB9B-28D24344A709}"/>
                </a:ext>
              </a:extLst>
            </p:cNvPr>
            <p:cNvSpPr txBox="1"/>
            <p:nvPr/>
          </p:nvSpPr>
          <p:spPr>
            <a:xfrm>
              <a:off x="9064858" y="4872264"/>
              <a:ext cx="159467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4445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JITC</a:t>
              </a:r>
            </a:p>
            <a:p>
              <a:pPr algn="l"/>
              <a:r>
                <a:rPr lang="en-US" sz="2400" dirty="0">
                  <a:solidFill>
                    <a:srgbClr val="44454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COMPLIANT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677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C6AB54-33CD-4D28-76AA-0A82051A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6DAF3D-D39C-11C5-CC79-6E51DAC085EB}"/>
              </a:ext>
            </a:extLst>
          </p:cNvPr>
          <p:cNvSpPr txBox="1">
            <a:spLocks/>
          </p:cNvSpPr>
          <p:nvPr/>
        </p:nvSpPr>
        <p:spPr>
          <a:xfrm>
            <a:off x="344436" y="248336"/>
            <a:ext cx="9171703" cy="553998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51" kern="1200">
                <a:solidFill>
                  <a:srgbClr val="09203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</a:rPr>
              <a:t>The Pexip API Suite </a:t>
            </a:r>
            <a:r>
              <a:rPr lang="en-US" sz="2000">
                <a:solidFill>
                  <a:schemeClr val="bg1"/>
                </a:solidFill>
              </a:rPr>
              <a:t>(almost over-simplified)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D1C21944-131D-9827-2DAD-6F9AA82BC658}"/>
              </a:ext>
            </a:extLst>
          </p:cNvPr>
          <p:cNvGrpSpPr/>
          <p:nvPr/>
        </p:nvGrpSpPr>
        <p:grpSpPr>
          <a:xfrm>
            <a:off x="3985139" y="1160882"/>
            <a:ext cx="4926080" cy="753355"/>
            <a:chOff x="0" y="-38100"/>
            <a:chExt cx="9263904" cy="1506710"/>
          </a:xfrm>
        </p:grpSpPr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A7173EB6-58CE-9AD8-F87A-405C09AB3463}"/>
                </a:ext>
              </a:extLst>
            </p:cNvPr>
            <p:cNvSpPr txBox="1"/>
            <p:nvPr/>
          </p:nvSpPr>
          <p:spPr>
            <a:xfrm>
              <a:off x="0" y="-38100"/>
              <a:ext cx="9263904" cy="485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00" dirty="0">
                  <a:solidFill>
                    <a:schemeClr val="accent3"/>
                  </a:solidFill>
                  <a:latin typeface="+mj-lt"/>
                </a:rPr>
                <a:t>MANAGEMENT API</a:t>
              </a:r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4B89FF0B-1679-6EC1-F602-9A38CFC44B34}"/>
                </a:ext>
              </a:extLst>
            </p:cNvPr>
            <p:cNvSpPr txBox="1"/>
            <p:nvPr/>
          </p:nvSpPr>
          <p:spPr>
            <a:xfrm>
              <a:off x="0" y="678650"/>
              <a:ext cx="9263904" cy="789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71450" indent="-171450" defTabSz="914446">
                <a:spcBef>
                  <a:spcPts val="200"/>
                </a:spcBef>
                <a:buSzPct val="120000"/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Everything you can do from the management node UI</a:t>
              </a:r>
            </a:p>
            <a:p>
              <a:pPr marL="171450" indent="-171450" defTabSz="914446">
                <a:spcBef>
                  <a:spcPts val="200"/>
                </a:spcBef>
                <a:buSzPct val="120000"/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Use for Non-Time-Critical Monitoring and Static Configuration</a:t>
              </a:r>
            </a:p>
          </p:txBody>
        </p:sp>
      </p:grpSp>
      <p:grpSp>
        <p:nvGrpSpPr>
          <p:cNvPr id="8" name="Group 17">
            <a:extLst>
              <a:ext uri="{FF2B5EF4-FFF2-40B4-BE49-F238E27FC236}">
                <a16:creationId xmlns:a16="http://schemas.microsoft.com/office/drawing/2014/main" id="{6F227BBA-225F-7781-24B0-8A1A7934DB49}"/>
              </a:ext>
            </a:extLst>
          </p:cNvPr>
          <p:cNvGrpSpPr/>
          <p:nvPr/>
        </p:nvGrpSpPr>
        <p:grpSpPr>
          <a:xfrm>
            <a:off x="3985139" y="2447927"/>
            <a:ext cx="4926081" cy="543041"/>
            <a:chOff x="0" y="-38100"/>
            <a:chExt cx="9263904" cy="1086082"/>
          </a:xfrm>
        </p:grpSpPr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241552CE-E020-33E2-9959-C7DBA93EB7FA}"/>
                </a:ext>
              </a:extLst>
            </p:cNvPr>
            <p:cNvSpPr txBox="1"/>
            <p:nvPr/>
          </p:nvSpPr>
          <p:spPr>
            <a:xfrm>
              <a:off x="0" y="-38100"/>
              <a:ext cx="9263904" cy="485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00" dirty="0">
                  <a:solidFill>
                    <a:srgbClr val="0DBEC8"/>
                  </a:solidFill>
                  <a:latin typeface="+mj-lt"/>
                </a:rPr>
                <a:t>CLIENT API</a:t>
              </a:r>
            </a:p>
          </p:txBody>
        </p:sp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61A8E74C-3B73-722E-1180-78BC967E2EDB}"/>
                </a:ext>
              </a:extLst>
            </p:cNvPr>
            <p:cNvSpPr txBox="1"/>
            <p:nvPr/>
          </p:nvSpPr>
          <p:spPr>
            <a:xfrm>
              <a:off x="0" y="678650"/>
              <a:ext cx="9263904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914446">
                <a:spcBef>
                  <a:spcPts val="200"/>
                </a:spcBef>
                <a:buSzPct val="120000"/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0">
            <a:extLst>
              <a:ext uri="{FF2B5EF4-FFF2-40B4-BE49-F238E27FC236}">
                <a16:creationId xmlns:a16="http://schemas.microsoft.com/office/drawing/2014/main" id="{E3813CAB-0804-D46C-17A6-02824B240F80}"/>
              </a:ext>
            </a:extLst>
          </p:cNvPr>
          <p:cNvGrpSpPr/>
          <p:nvPr/>
        </p:nvGrpSpPr>
        <p:grpSpPr>
          <a:xfrm>
            <a:off x="3985138" y="5168767"/>
            <a:ext cx="5053675" cy="543041"/>
            <a:chOff x="0" y="-38100"/>
            <a:chExt cx="9263904" cy="1086082"/>
          </a:xfrm>
        </p:grpSpPr>
        <p:sp>
          <p:nvSpPr>
            <p:cNvPr id="12" name="TextBox 21">
              <a:extLst>
                <a:ext uri="{FF2B5EF4-FFF2-40B4-BE49-F238E27FC236}">
                  <a16:creationId xmlns:a16="http://schemas.microsoft.com/office/drawing/2014/main" id="{710615DF-2DCE-84BA-1080-4873DFE9050F}"/>
                </a:ext>
              </a:extLst>
            </p:cNvPr>
            <p:cNvSpPr txBox="1"/>
            <p:nvPr/>
          </p:nvSpPr>
          <p:spPr>
            <a:xfrm>
              <a:off x="0" y="-38100"/>
              <a:ext cx="9263904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00" dirty="0">
                  <a:solidFill>
                    <a:srgbClr val="5736FF"/>
                  </a:solidFill>
                  <a:latin typeface="+mj-lt"/>
                </a:rPr>
                <a:t>EVENT SINK API**</a:t>
              </a:r>
            </a:p>
          </p:txBody>
        </p:sp>
        <p:sp>
          <p:nvSpPr>
            <p:cNvPr id="13" name="TextBox 22">
              <a:extLst>
                <a:ext uri="{FF2B5EF4-FFF2-40B4-BE49-F238E27FC236}">
                  <a16:creationId xmlns:a16="http://schemas.microsoft.com/office/drawing/2014/main" id="{02D21577-230F-7F56-A639-24C343D20826}"/>
                </a:ext>
              </a:extLst>
            </p:cNvPr>
            <p:cNvSpPr txBox="1"/>
            <p:nvPr/>
          </p:nvSpPr>
          <p:spPr>
            <a:xfrm>
              <a:off x="0" y="678650"/>
              <a:ext cx="9263904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914446">
                <a:spcBef>
                  <a:spcPts val="200"/>
                </a:spcBef>
                <a:buSzPct val="120000"/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20">
            <a:extLst>
              <a:ext uri="{FF2B5EF4-FFF2-40B4-BE49-F238E27FC236}">
                <a16:creationId xmlns:a16="http://schemas.microsoft.com/office/drawing/2014/main" id="{FFBD627C-7CED-A446-A95E-78B0183A6EAE}"/>
              </a:ext>
            </a:extLst>
          </p:cNvPr>
          <p:cNvGrpSpPr/>
          <p:nvPr/>
        </p:nvGrpSpPr>
        <p:grpSpPr>
          <a:xfrm>
            <a:off x="3985139" y="3823584"/>
            <a:ext cx="5053674" cy="543041"/>
            <a:chOff x="0" y="-38100"/>
            <a:chExt cx="9263904" cy="1086082"/>
          </a:xfrm>
        </p:grpSpPr>
        <p:sp>
          <p:nvSpPr>
            <p:cNvPr id="15" name="TextBox 21">
              <a:extLst>
                <a:ext uri="{FF2B5EF4-FFF2-40B4-BE49-F238E27FC236}">
                  <a16:creationId xmlns:a16="http://schemas.microsoft.com/office/drawing/2014/main" id="{574AD546-EB57-1F46-037B-1B8A2A6BA200}"/>
                </a:ext>
              </a:extLst>
            </p:cNvPr>
            <p:cNvSpPr txBox="1"/>
            <p:nvPr/>
          </p:nvSpPr>
          <p:spPr>
            <a:xfrm>
              <a:off x="0" y="-38100"/>
              <a:ext cx="9263904" cy="485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00" dirty="0">
                  <a:solidFill>
                    <a:srgbClr val="0463C1"/>
                  </a:solidFill>
                  <a:latin typeface="+mj-lt"/>
                </a:rPr>
                <a:t>EXTERNAL POLICY API**</a:t>
              </a:r>
            </a:p>
          </p:txBody>
        </p:sp>
        <p:sp>
          <p:nvSpPr>
            <p:cNvPr id="16" name="TextBox 22">
              <a:extLst>
                <a:ext uri="{FF2B5EF4-FFF2-40B4-BE49-F238E27FC236}">
                  <a16:creationId xmlns:a16="http://schemas.microsoft.com/office/drawing/2014/main" id="{412E2CBA-C44E-CE6D-EBBA-E5DE7D47C0D1}"/>
                </a:ext>
              </a:extLst>
            </p:cNvPr>
            <p:cNvSpPr txBox="1"/>
            <p:nvPr/>
          </p:nvSpPr>
          <p:spPr>
            <a:xfrm>
              <a:off x="0" y="678650"/>
              <a:ext cx="9263904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914446">
                <a:spcBef>
                  <a:spcPts val="200"/>
                </a:spcBef>
                <a:buSzPct val="120000"/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4443F-06BA-933F-4428-245BBB635228}"/>
              </a:ext>
            </a:extLst>
          </p:cNvPr>
          <p:cNvGrpSpPr/>
          <p:nvPr/>
        </p:nvGrpSpPr>
        <p:grpSpPr>
          <a:xfrm>
            <a:off x="2164770" y="1201409"/>
            <a:ext cx="1473273" cy="948971"/>
            <a:chOff x="2164770" y="1201409"/>
            <a:chExt cx="1473273" cy="948971"/>
          </a:xfrm>
        </p:grpSpPr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DCE7E5F1-330C-4603-1076-6A775EC37271}"/>
                </a:ext>
              </a:extLst>
            </p:cNvPr>
            <p:cNvSpPr/>
            <p:nvPr/>
          </p:nvSpPr>
          <p:spPr>
            <a:xfrm>
              <a:off x="2164770" y="1215198"/>
              <a:ext cx="1473273" cy="935182"/>
            </a:xfrm>
            <a:prstGeom prst="rect">
              <a:avLst/>
            </a:prstGeom>
            <a:solidFill>
              <a:schemeClr val="accent3"/>
            </a:solidFill>
          </p:spPr>
          <p:txBody>
            <a:bodyPr/>
            <a:lstStyle/>
            <a:p>
              <a:endParaRPr lang="en-US"/>
            </a:p>
          </p:txBody>
        </p:sp>
        <p:pic>
          <p:nvPicPr>
            <p:cNvPr id="19" name="Graphic 18" descr="Hierarchy with solid fill">
              <a:extLst>
                <a:ext uri="{FF2B5EF4-FFF2-40B4-BE49-F238E27FC236}">
                  <a16:creationId xmlns:a16="http://schemas.microsoft.com/office/drawing/2014/main" id="{2D52CBD4-2C55-829E-9214-2F499818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44206" y="1201409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8F5617-DEBB-D0A9-0FCB-841603B8CF69}"/>
              </a:ext>
            </a:extLst>
          </p:cNvPr>
          <p:cNvGrpSpPr/>
          <p:nvPr/>
        </p:nvGrpSpPr>
        <p:grpSpPr>
          <a:xfrm>
            <a:off x="2164770" y="2502758"/>
            <a:ext cx="1473273" cy="935182"/>
            <a:chOff x="2164770" y="2502758"/>
            <a:chExt cx="1473273" cy="935182"/>
          </a:xfrm>
        </p:grpSpPr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B7C632A8-E2FB-6855-E63A-C8B331F716BA}"/>
                </a:ext>
              </a:extLst>
            </p:cNvPr>
            <p:cNvSpPr/>
            <p:nvPr/>
          </p:nvSpPr>
          <p:spPr>
            <a:xfrm>
              <a:off x="2164770" y="2502758"/>
              <a:ext cx="1473273" cy="935182"/>
            </a:xfrm>
            <a:prstGeom prst="rect">
              <a:avLst/>
            </a:prstGeom>
            <a:solidFill>
              <a:schemeClr val="accent2"/>
            </a:solidFill>
          </p:spPr>
          <p:txBody>
            <a:bodyPr/>
            <a:lstStyle/>
            <a:p>
              <a:endParaRPr lang="en-US"/>
            </a:p>
          </p:txBody>
        </p:sp>
        <p:pic>
          <p:nvPicPr>
            <p:cNvPr id="22" name="Graphic 21" descr="Online meeting with solid fill">
              <a:extLst>
                <a:ext uri="{FF2B5EF4-FFF2-40B4-BE49-F238E27FC236}">
                  <a16:creationId xmlns:a16="http://schemas.microsoft.com/office/drawing/2014/main" id="{FEB668C3-3E99-2422-EE9B-AE1EA58C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31339" y="2513149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242315-6E3D-9FB8-ED72-E5036FE9C0D0}"/>
              </a:ext>
            </a:extLst>
          </p:cNvPr>
          <p:cNvGrpSpPr/>
          <p:nvPr/>
        </p:nvGrpSpPr>
        <p:grpSpPr>
          <a:xfrm>
            <a:off x="2164770" y="5264355"/>
            <a:ext cx="1473273" cy="935182"/>
            <a:chOff x="2164770" y="3836051"/>
            <a:chExt cx="1473273" cy="935182"/>
          </a:xfrm>
        </p:grpSpPr>
        <p:sp>
          <p:nvSpPr>
            <p:cNvPr id="24" name="AutoShape 6">
              <a:extLst>
                <a:ext uri="{FF2B5EF4-FFF2-40B4-BE49-F238E27FC236}">
                  <a16:creationId xmlns:a16="http://schemas.microsoft.com/office/drawing/2014/main" id="{6C8AFD90-B47C-A5A4-0BEF-9A8DE3527B7D}"/>
                </a:ext>
              </a:extLst>
            </p:cNvPr>
            <p:cNvSpPr/>
            <p:nvPr/>
          </p:nvSpPr>
          <p:spPr>
            <a:xfrm>
              <a:off x="2164770" y="3836051"/>
              <a:ext cx="1473273" cy="935182"/>
            </a:xfrm>
            <a:prstGeom prst="rect">
              <a:avLst/>
            </a:prstGeom>
            <a:solidFill>
              <a:schemeClr val="accent5"/>
            </a:solidFill>
          </p:spPr>
          <p:txBody>
            <a:bodyPr/>
            <a:lstStyle/>
            <a:p>
              <a:endParaRPr lang="en-US"/>
            </a:p>
          </p:txBody>
        </p:sp>
        <p:pic>
          <p:nvPicPr>
            <p:cNvPr id="25" name="Graphic 24" descr="Flag1 with solid fill">
              <a:extLst>
                <a:ext uri="{FF2B5EF4-FFF2-40B4-BE49-F238E27FC236}">
                  <a16:creationId xmlns:a16="http://schemas.microsoft.com/office/drawing/2014/main" id="{29E14D3F-FA46-879A-1FA2-A9D140B2D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4206" y="3856833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E97DA7-CE8E-C6C1-8BB5-18F28B30FD09}"/>
              </a:ext>
            </a:extLst>
          </p:cNvPr>
          <p:cNvGrpSpPr/>
          <p:nvPr/>
        </p:nvGrpSpPr>
        <p:grpSpPr>
          <a:xfrm>
            <a:off x="2164770" y="3876795"/>
            <a:ext cx="1473273" cy="935182"/>
            <a:chOff x="2164770" y="5304811"/>
            <a:chExt cx="1473273" cy="935182"/>
          </a:xfrm>
        </p:grpSpPr>
        <p:sp>
          <p:nvSpPr>
            <p:cNvPr id="27" name="AutoShape 4">
              <a:extLst>
                <a:ext uri="{FF2B5EF4-FFF2-40B4-BE49-F238E27FC236}">
                  <a16:creationId xmlns:a16="http://schemas.microsoft.com/office/drawing/2014/main" id="{FBB30A9F-29D7-3D2F-9A49-6576A9394E38}"/>
                </a:ext>
              </a:extLst>
            </p:cNvPr>
            <p:cNvSpPr/>
            <p:nvPr/>
          </p:nvSpPr>
          <p:spPr>
            <a:xfrm>
              <a:off x="2164770" y="5304811"/>
              <a:ext cx="1473273" cy="935182"/>
            </a:xfrm>
            <a:prstGeom prst="rect">
              <a:avLst/>
            </a:prstGeom>
            <a:solidFill>
              <a:schemeClr val="accent6"/>
            </a:solidFill>
          </p:spPr>
          <p:txBody>
            <a:bodyPr/>
            <a:lstStyle/>
            <a:p>
              <a:endParaRPr lang="en-US"/>
            </a:p>
          </p:txBody>
        </p:sp>
        <p:pic>
          <p:nvPicPr>
            <p:cNvPr id="28" name="Graphic 27" descr="Stopwatch 33% with solid fill">
              <a:extLst>
                <a:ext uri="{FF2B5EF4-FFF2-40B4-BE49-F238E27FC236}">
                  <a16:creationId xmlns:a16="http://schemas.microsoft.com/office/drawing/2014/main" id="{26C6297F-8349-B761-F65B-E48C4E59A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1339" y="5315202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TextBox 16">
            <a:extLst>
              <a:ext uri="{FF2B5EF4-FFF2-40B4-BE49-F238E27FC236}">
                <a16:creationId xmlns:a16="http://schemas.microsoft.com/office/drawing/2014/main" id="{0C2CA5F6-8611-8C9B-FF42-40CDD2BAC691}"/>
              </a:ext>
            </a:extLst>
          </p:cNvPr>
          <p:cNvSpPr txBox="1"/>
          <p:nvPr/>
        </p:nvSpPr>
        <p:spPr>
          <a:xfrm>
            <a:off x="3985138" y="2727455"/>
            <a:ext cx="4926080" cy="60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Build your own client or app</a:t>
            </a:r>
          </a:p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Use for interactive control or monitoring of conferences</a:t>
            </a:r>
          </a:p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Create different custom experiences for hosts vs guests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2D5F62F0-73CD-5AC8-2B30-16C01F648729}"/>
              </a:ext>
            </a:extLst>
          </p:cNvPr>
          <p:cNvSpPr txBox="1"/>
          <p:nvPr/>
        </p:nvSpPr>
        <p:spPr>
          <a:xfrm>
            <a:off x="3917479" y="5469547"/>
            <a:ext cx="4926080" cy="78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Monitor what is happening. JSON events sent over HTTP when conferences start/stop/change and participants join/leave/change </a:t>
            </a:r>
          </a:p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Use for live participant or conference monitoring.</a:t>
            </a:r>
          </a:p>
          <a:p>
            <a:pPr marL="171450" lvl="1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Replaces polling status API (Push, not a Pull)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3147ADAB-5925-C55E-F15E-B996811005CA}"/>
              </a:ext>
            </a:extLst>
          </p:cNvPr>
          <p:cNvSpPr txBox="1"/>
          <p:nvPr/>
        </p:nvSpPr>
        <p:spPr>
          <a:xfrm>
            <a:off x="3985138" y="4131162"/>
            <a:ext cx="4926080" cy="78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Actively control conference access</a:t>
            </a:r>
          </a:p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Time Critical service configuration</a:t>
            </a:r>
          </a:p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Can be integrated with other systems to allow for cross-platform event triggers</a:t>
            </a:r>
          </a:p>
        </p:txBody>
      </p:sp>
    </p:spTree>
    <p:extLst>
      <p:ext uri="{BB962C8B-B14F-4D97-AF65-F5344CB8AC3E}">
        <p14:creationId xmlns:p14="http://schemas.microsoft.com/office/powerpoint/2010/main" val="3925481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C4184E-6AB4-BF37-9D59-979B6442E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90D58-BEE4-68F0-62BE-0CCAB22D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3</a:t>
            </a:fld>
            <a:endParaRPr lang="nb-NO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BC7F58-1572-F158-5BB0-38FA621B5F5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51670" y="533882"/>
            <a:ext cx="11264232" cy="496622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51" kern="1200">
                <a:solidFill>
                  <a:srgbClr val="09203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63" b="1" dirty="0">
                <a:solidFill>
                  <a:schemeClr val="bg1"/>
                </a:solidFill>
              </a:rPr>
              <a:t>Pexip as the core technology</a:t>
            </a:r>
          </a:p>
        </p:txBody>
      </p:sp>
      <p:sp>
        <p:nvSpPr>
          <p:cNvPr id="4" name="Rounded Rectangle 78">
            <a:extLst>
              <a:ext uri="{FF2B5EF4-FFF2-40B4-BE49-F238E27FC236}">
                <a16:creationId xmlns:a16="http://schemas.microsoft.com/office/drawing/2014/main" id="{ED9D45F0-9685-B50E-5FFC-55ABFD2DEFA3}"/>
              </a:ext>
            </a:extLst>
          </p:cNvPr>
          <p:cNvSpPr/>
          <p:nvPr/>
        </p:nvSpPr>
        <p:spPr>
          <a:xfrm>
            <a:off x="9097684" y="1643999"/>
            <a:ext cx="2743159" cy="44552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hyte Book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0A374-0130-C541-90C1-1C1BC125C96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39085" y="1874153"/>
            <a:ext cx="2412687" cy="3768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Customizable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4DDB56-904C-16D6-B803-24B149AA0EA6}"/>
              </a:ext>
            </a:extLst>
          </p:cNvPr>
          <p:cNvCxnSpPr>
            <a:cxnSpLocks/>
          </p:cNvCxnSpPr>
          <p:nvPr/>
        </p:nvCxnSpPr>
        <p:spPr>
          <a:xfrm>
            <a:off x="9239086" y="2374368"/>
            <a:ext cx="2412686" cy="0"/>
          </a:xfrm>
          <a:prstGeom prst="line">
            <a:avLst/>
          </a:prstGeom>
          <a:ln w="19050">
            <a:solidFill>
              <a:srgbClr val="05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335D33-2819-4329-D448-ABA3BC23E70B}"/>
              </a:ext>
            </a:extLst>
          </p:cNvPr>
          <p:cNvSpPr txBox="1"/>
          <p:nvPr/>
        </p:nvSpPr>
        <p:spPr>
          <a:xfrm>
            <a:off x="9217332" y="2639083"/>
            <a:ext cx="2412686" cy="1305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25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Whyte Book"/>
                <a:ea typeface="+mn-ea"/>
                <a:cs typeface="+mn-cs"/>
              </a:rPr>
              <a:t>Easy configuration</a:t>
            </a:r>
            <a:r>
              <a:rPr kumimoji="0" lang="en-GB" sz="1224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Whyte Book"/>
                <a:ea typeface="+mn-ea"/>
                <a:cs typeface="+mn-cs"/>
              </a:rPr>
              <a:t>, monitoring </a:t>
            </a: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Whyte Book"/>
                <a:ea typeface="+mn-ea"/>
                <a:cs typeface="+mn-cs"/>
              </a:rPr>
              <a:t>and troubleshooting provides IT team total control of the network and data. Easily customized to the company’s look and API, to be adopted to a business specific workflow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78E2FD-DE59-19CC-43C2-82C6387741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5685" y="4642843"/>
            <a:ext cx="1127158" cy="959337"/>
          </a:xfrm>
          <a:prstGeom prst="rect">
            <a:avLst/>
          </a:prstGeom>
        </p:spPr>
      </p:pic>
      <p:sp>
        <p:nvSpPr>
          <p:cNvPr id="9" name="Rounded Rectangle 77">
            <a:extLst>
              <a:ext uri="{FF2B5EF4-FFF2-40B4-BE49-F238E27FC236}">
                <a16:creationId xmlns:a16="http://schemas.microsoft.com/office/drawing/2014/main" id="{402F97FE-69AC-D7B4-3806-FD7A1CC040E3}"/>
              </a:ext>
            </a:extLst>
          </p:cNvPr>
          <p:cNvSpPr/>
          <p:nvPr/>
        </p:nvSpPr>
        <p:spPr>
          <a:xfrm>
            <a:off x="3382647" y="1643999"/>
            <a:ext cx="2743159" cy="44552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hyte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B8191-C1C0-32C0-87F5-B6329537830B}"/>
              </a:ext>
            </a:extLst>
          </p:cNvPr>
          <p:cNvSpPr/>
          <p:nvPr/>
        </p:nvSpPr>
        <p:spPr>
          <a:xfrm>
            <a:off x="3547884" y="1877907"/>
            <a:ext cx="2412686" cy="37683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Distributed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96B74A-1C5B-A38D-BB07-3DB93551BE0E}"/>
              </a:ext>
            </a:extLst>
          </p:cNvPr>
          <p:cNvCxnSpPr>
            <a:cxnSpLocks/>
          </p:cNvCxnSpPr>
          <p:nvPr/>
        </p:nvCxnSpPr>
        <p:spPr>
          <a:xfrm>
            <a:off x="3547884" y="2374368"/>
            <a:ext cx="2412686" cy="0"/>
          </a:xfrm>
          <a:prstGeom prst="line">
            <a:avLst/>
          </a:prstGeom>
          <a:ln w="19050">
            <a:solidFill>
              <a:srgbClr val="05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584D6D-5E32-34C2-BA4D-1C31616D2653}"/>
              </a:ext>
            </a:extLst>
          </p:cNvPr>
          <p:cNvSpPr txBox="1"/>
          <p:nvPr/>
        </p:nvSpPr>
        <p:spPr>
          <a:xfrm>
            <a:off x="3547884" y="2639083"/>
            <a:ext cx="2412686" cy="1055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896200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Designed </a:t>
            </a:r>
            <a:r>
              <a:rPr kumimoji="0" lang="en-GB" sz="1224" b="0" i="0" u="none" strike="noStrike" kern="1200" cap="none" spc="0" normalizeH="0" baseline="0" noProof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following modern </a:t>
            </a: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IT fundamentals, Infinity is a cloud agnostic distributed system that scales resources according to usage and geography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E72EF-4756-3DDC-6CD2-963835DDD0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9780" y="4544939"/>
            <a:ext cx="1133729" cy="1155142"/>
          </a:xfrm>
          <a:prstGeom prst="rect">
            <a:avLst/>
          </a:prstGeom>
        </p:spPr>
      </p:pic>
      <p:sp>
        <p:nvSpPr>
          <p:cNvPr id="14" name="Rounded Rectangle 80">
            <a:extLst>
              <a:ext uri="{FF2B5EF4-FFF2-40B4-BE49-F238E27FC236}">
                <a16:creationId xmlns:a16="http://schemas.microsoft.com/office/drawing/2014/main" id="{23E5BA2B-A00C-CD97-35E7-EE13B75744D7}"/>
              </a:ext>
            </a:extLst>
          </p:cNvPr>
          <p:cNvSpPr/>
          <p:nvPr/>
        </p:nvSpPr>
        <p:spPr>
          <a:xfrm>
            <a:off x="6240166" y="1643999"/>
            <a:ext cx="2743159" cy="4455204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  <a:alpha val="714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Whyte Book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F04B-7847-8C59-2062-AAD21358CC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81719" y="1874153"/>
            <a:ext cx="2412686" cy="3768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Intelligent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A2136"/>
              </a:solidFill>
              <a:effectLst/>
              <a:uLnTx/>
              <a:uFillTx/>
              <a:latin typeface="Whyte Medium"/>
              <a:ea typeface="+mn-ea"/>
              <a:cs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0E8992-A061-3581-3D7A-D7ADAB4D6941}"/>
              </a:ext>
            </a:extLst>
          </p:cNvPr>
          <p:cNvCxnSpPr>
            <a:cxnSpLocks/>
          </p:cNvCxnSpPr>
          <p:nvPr/>
        </p:nvCxnSpPr>
        <p:spPr>
          <a:xfrm>
            <a:off x="6381719" y="2374368"/>
            <a:ext cx="2412686" cy="0"/>
          </a:xfrm>
          <a:prstGeom prst="line">
            <a:avLst/>
          </a:prstGeom>
          <a:ln w="19050">
            <a:solidFill>
              <a:srgbClr val="05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F04A05-7AD0-E046-EAD8-6D024AAB0B63}"/>
              </a:ext>
            </a:extLst>
          </p:cNvPr>
          <p:cNvSpPr txBox="1"/>
          <p:nvPr/>
        </p:nvSpPr>
        <p:spPr>
          <a:xfrm>
            <a:off x="6405403" y="2639084"/>
            <a:ext cx="2412686" cy="14396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896200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Utilizes smart scaling and data routing for efficient data processing and intelligent transcoding of media to allow for the best experience independent of connection, technology and device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68BF73-CBF4-14C1-0DEE-2C644FD37D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2899" y="4508309"/>
            <a:ext cx="1203006" cy="1228402"/>
          </a:xfrm>
          <a:prstGeom prst="rect">
            <a:avLst/>
          </a:prstGeom>
        </p:spPr>
      </p:pic>
      <p:sp>
        <p:nvSpPr>
          <p:cNvPr id="19" name="Rounded Rectangle 79">
            <a:extLst>
              <a:ext uri="{FF2B5EF4-FFF2-40B4-BE49-F238E27FC236}">
                <a16:creationId xmlns:a16="http://schemas.microsoft.com/office/drawing/2014/main" id="{ABB71056-E9D5-B818-5109-CC96AF9C1927}"/>
              </a:ext>
            </a:extLst>
          </p:cNvPr>
          <p:cNvSpPr/>
          <p:nvPr/>
        </p:nvSpPr>
        <p:spPr>
          <a:xfrm>
            <a:off x="451670" y="1643999"/>
            <a:ext cx="2816618" cy="4455204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  <a:alpha val="714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Whyte Book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F94A02-F267-F42A-82BC-16D0B80EE80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63423" y="1874153"/>
            <a:ext cx="2398695" cy="3768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Virtualized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14355B-DF0A-FB18-F76C-7EC9ED5D1F0B}"/>
              </a:ext>
            </a:extLst>
          </p:cNvPr>
          <p:cNvCxnSpPr>
            <a:cxnSpLocks/>
          </p:cNvCxnSpPr>
          <p:nvPr/>
        </p:nvCxnSpPr>
        <p:spPr>
          <a:xfrm>
            <a:off x="663423" y="2374368"/>
            <a:ext cx="2412686" cy="0"/>
          </a:xfrm>
          <a:prstGeom prst="line">
            <a:avLst/>
          </a:prstGeom>
          <a:ln w="19050">
            <a:solidFill>
              <a:srgbClr val="05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708109-C970-0320-1C80-5BEE09784F96}"/>
              </a:ext>
            </a:extLst>
          </p:cNvPr>
          <p:cNvSpPr txBox="1"/>
          <p:nvPr/>
        </p:nvSpPr>
        <p:spPr>
          <a:xfrm>
            <a:off x="649431" y="2639083"/>
            <a:ext cx="2412686" cy="12474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896200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Entirely virtualized using cloud native APIs including cloud bursting. Runs in private data center (on-premises) or in public clouds such as AWS, Azure and others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857AE4-1B38-06D5-E47C-59B2E25A592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621" y="4503950"/>
            <a:ext cx="1070588" cy="123712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D219759-A4ED-5DD4-8ECB-6A410F221CF8}"/>
              </a:ext>
            </a:extLst>
          </p:cNvPr>
          <p:cNvGrpSpPr/>
          <p:nvPr/>
        </p:nvGrpSpPr>
        <p:grpSpPr>
          <a:xfrm>
            <a:off x="2505390" y="4755894"/>
            <a:ext cx="721697" cy="438615"/>
            <a:chOff x="2412938" y="4913404"/>
            <a:chExt cx="707330" cy="42988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C01EF7D-150D-3FCE-BA9E-53BDE6C01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31744"/>
            <a:stretch/>
          </p:blipFill>
          <p:spPr>
            <a:xfrm>
              <a:off x="2528636" y="4913404"/>
              <a:ext cx="486908" cy="33165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5FA7C0-05D2-602B-29D3-D0292F223A7E}"/>
                </a:ext>
              </a:extLst>
            </p:cNvPr>
            <p:cNvSpPr txBox="1"/>
            <p:nvPr/>
          </p:nvSpPr>
          <p:spPr>
            <a:xfrm>
              <a:off x="2412938" y="5217740"/>
              <a:ext cx="707330" cy="125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9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81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GCP</a:t>
              </a:r>
              <a:endParaRPr kumimoji="0" lang="en-AU" sz="10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516B42-36D6-69B8-9707-BA41E1A5F3EC}"/>
              </a:ext>
            </a:extLst>
          </p:cNvPr>
          <p:cNvGrpSpPr/>
          <p:nvPr/>
        </p:nvGrpSpPr>
        <p:grpSpPr>
          <a:xfrm>
            <a:off x="1053135" y="5693370"/>
            <a:ext cx="721697" cy="324161"/>
            <a:chOff x="528486" y="5554291"/>
            <a:chExt cx="707330" cy="31770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05621-3455-547F-5924-A5BC38624D4F}"/>
                </a:ext>
              </a:extLst>
            </p:cNvPr>
            <p:cNvSpPr txBox="1"/>
            <p:nvPr/>
          </p:nvSpPr>
          <p:spPr>
            <a:xfrm>
              <a:off x="528486" y="5730742"/>
              <a:ext cx="707330" cy="141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9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91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Government</a:t>
              </a:r>
              <a:endParaRPr kumimoji="0" lang="en-AU" sz="107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9" name="Picture 4" descr="Image result for azure logo">
              <a:extLst>
                <a:ext uri="{FF2B5EF4-FFF2-40B4-BE49-F238E27FC236}">
                  <a16:creationId xmlns:a16="http://schemas.microsoft.com/office/drawing/2014/main" id="{4277213F-3D6C-A8C8-F792-D447930CD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38" y="5554291"/>
              <a:ext cx="610426" cy="176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4" descr="Image result for azure logo">
            <a:extLst>
              <a:ext uri="{FF2B5EF4-FFF2-40B4-BE49-F238E27FC236}">
                <a16:creationId xmlns:a16="http://schemas.microsoft.com/office/drawing/2014/main" id="{2412BD9E-150A-213E-524C-7BDFD97D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6" y="5387070"/>
            <a:ext cx="622825" cy="1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vmware logo png">
            <a:extLst>
              <a:ext uri="{FF2B5EF4-FFF2-40B4-BE49-F238E27FC236}">
                <a16:creationId xmlns:a16="http://schemas.microsoft.com/office/drawing/2014/main" id="{1F1324A4-63FD-CBFD-5718-C554580A6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b="50290"/>
          <a:stretch/>
        </p:blipFill>
        <p:spPr bwMode="auto">
          <a:xfrm>
            <a:off x="501150" y="4923766"/>
            <a:ext cx="461241" cy="10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Image result for amazon web services logo png">
            <a:extLst>
              <a:ext uri="{FF2B5EF4-FFF2-40B4-BE49-F238E27FC236}">
                <a16:creationId xmlns:a16="http://schemas.microsoft.com/office/drawing/2014/main" id="{1ACF8570-CF59-837C-8D23-3034BC07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41" y="5740349"/>
            <a:ext cx="607046" cy="2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Image result for hyper-v logo png">
            <a:extLst>
              <a:ext uri="{FF2B5EF4-FFF2-40B4-BE49-F238E27FC236}">
                <a16:creationId xmlns:a16="http://schemas.microsoft.com/office/drawing/2014/main" id="{2A2698BD-A604-5517-FCE0-9E5BC7DCB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2" t="11206" r="25028" b="17211"/>
          <a:stretch/>
        </p:blipFill>
        <p:spPr bwMode="auto">
          <a:xfrm>
            <a:off x="2409289" y="5369020"/>
            <a:ext cx="687377" cy="2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8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588F30A-55D8-D447-BA4A-4F8B7E762E6A}"/>
              </a:ext>
            </a:extLst>
          </p:cNvPr>
          <p:cNvSpPr/>
          <p:nvPr/>
        </p:nvSpPr>
        <p:spPr>
          <a:xfrm>
            <a:off x="0" y="0"/>
            <a:ext cx="12192000" cy="6799811"/>
          </a:xfrm>
          <a:prstGeom prst="rect">
            <a:avLst/>
          </a:prstGeom>
          <a:solidFill>
            <a:srgbClr val="092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B33BDCD-C67F-3F4D-BC82-11FE92E86F1C}"/>
              </a:ext>
            </a:extLst>
          </p:cNvPr>
          <p:cNvSpPr txBox="1">
            <a:spLocks/>
          </p:cNvSpPr>
          <p:nvPr/>
        </p:nvSpPr>
        <p:spPr>
          <a:xfrm>
            <a:off x="344436" y="248336"/>
            <a:ext cx="9171703" cy="553998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51" kern="1200">
                <a:solidFill>
                  <a:srgbClr val="09203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Pexip </a:t>
            </a:r>
            <a:r>
              <a:rPr lang="en-US" sz="3600" dirty="0">
                <a:solidFill>
                  <a:schemeClr val="bg1"/>
                </a:solidFill>
                <a:latin typeface="+mn-lt"/>
              </a:rPr>
              <a:t>| Flexible Deployment Options</a:t>
            </a:r>
          </a:p>
        </p:txBody>
      </p:sp>
      <p:pic>
        <p:nvPicPr>
          <p:cNvPr id="36" name="Bilde 10">
            <a:extLst>
              <a:ext uri="{FF2B5EF4-FFF2-40B4-BE49-F238E27FC236}">
                <a16:creationId xmlns:a16="http://schemas.microsoft.com/office/drawing/2014/main" id="{778AC053-D5E2-A842-B6C3-B604B8A4FB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500" y="2743255"/>
            <a:ext cx="696374" cy="19361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6D2B90E-90E3-8D42-B52F-FDAF5A337443}"/>
              </a:ext>
            </a:extLst>
          </p:cNvPr>
          <p:cNvSpPr txBox="1"/>
          <p:nvPr/>
        </p:nvSpPr>
        <p:spPr>
          <a:xfrm>
            <a:off x="4958883" y="1088572"/>
            <a:ext cx="21368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Customer-Managed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Self-Hosted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D61F9-224B-A64E-B760-4125BB5BC973}"/>
              </a:ext>
            </a:extLst>
          </p:cNvPr>
          <p:cNvSpPr txBox="1"/>
          <p:nvPr/>
        </p:nvSpPr>
        <p:spPr>
          <a:xfrm>
            <a:off x="692477" y="1274155"/>
            <a:ext cx="21464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Pexip Service (SaaS)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86898D-AF87-9649-ABEC-3007A67E0117}"/>
              </a:ext>
            </a:extLst>
          </p:cNvPr>
          <p:cNvSpPr txBox="1"/>
          <p:nvPr/>
        </p:nvSpPr>
        <p:spPr>
          <a:xfrm>
            <a:off x="4681631" y="4649042"/>
            <a:ext cx="2828738" cy="16927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sz="1000" u="sng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000" b="1" u="sng" dirty="0">
                <a:solidFill>
                  <a:schemeClr val="bg1">
                    <a:lumMod val="95000"/>
                  </a:schemeClr>
                </a:solidFill>
              </a:rPr>
              <a:t>Self-Hosted</a:t>
            </a:r>
          </a:p>
          <a:p>
            <a:pPr algn="ctr"/>
            <a:endParaRPr lang="en-US" sz="10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Corporate data center or cloud of choice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Self-managed capacity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Can manage SIP/H.323 endpoints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Can optionally leverage Pexip Smart Scale for burst capacity to Pexip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Fully customizable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Supports full API/SDK suite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3B4D1C-749B-344E-8EC1-3F1D72B2748F}"/>
              </a:ext>
            </a:extLst>
          </p:cNvPr>
          <p:cNvSpPr txBox="1"/>
          <p:nvPr/>
        </p:nvSpPr>
        <p:spPr>
          <a:xfrm>
            <a:off x="438770" y="4658137"/>
            <a:ext cx="2599708" cy="16927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000" b="1" u="sng" dirty="0">
                <a:solidFill>
                  <a:schemeClr val="bg1">
                    <a:lumMod val="95000"/>
                  </a:schemeClr>
                </a:solidFill>
              </a:rPr>
              <a:t>Pexip Service</a:t>
            </a:r>
          </a:p>
          <a:p>
            <a:pPr algn="ctr"/>
            <a:endParaRPr lang="en-US" sz="1000" b="1" u="sng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Fully Managed Subscription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Multi-tenant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Pexip Control Center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1:1, 1:many, CVI,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</a:rPr>
              <a:t>InterOp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Can manage SIP/H.323 Endpoints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Little customization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D74E5-CEF1-D54B-99B0-EAC8BCFA4F4A}"/>
              </a:ext>
            </a:extLst>
          </p:cNvPr>
          <p:cNvCxnSpPr>
            <a:cxnSpLocks/>
          </p:cNvCxnSpPr>
          <p:nvPr/>
        </p:nvCxnSpPr>
        <p:spPr>
          <a:xfrm>
            <a:off x="6044115" y="3004729"/>
            <a:ext cx="0" cy="501787"/>
          </a:xfrm>
          <a:prstGeom prst="line">
            <a:avLst/>
          </a:prstGeom>
          <a:ln w="28575">
            <a:solidFill>
              <a:schemeClr val="bg1">
                <a:alpha val="5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CE1A18D-BFCE-CB4A-B0BF-A1DE8C43F153}"/>
              </a:ext>
            </a:extLst>
          </p:cNvPr>
          <p:cNvCxnSpPr>
            <a:cxnSpLocks/>
          </p:cNvCxnSpPr>
          <p:nvPr/>
        </p:nvCxnSpPr>
        <p:spPr>
          <a:xfrm>
            <a:off x="1738625" y="3101855"/>
            <a:ext cx="0" cy="501787"/>
          </a:xfrm>
          <a:prstGeom prst="line">
            <a:avLst/>
          </a:prstGeom>
          <a:ln w="28575">
            <a:solidFill>
              <a:schemeClr val="bg1">
                <a:alpha val="5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>
            <a:extLst>
              <a:ext uri="{FF2B5EF4-FFF2-40B4-BE49-F238E27FC236}">
                <a16:creationId xmlns:a16="http://schemas.microsoft.com/office/drawing/2014/main" id="{AFA95CC3-788D-5740-8BF5-F9BA892DD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3737" y="1631139"/>
            <a:ext cx="1155638" cy="1155638"/>
          </a:xfrm>
          <a:prstGeom prst="rect">
            <a:avLst/>
          </a:prstGeom>
        </p:spPr>
      </p:pic>
      <p:pic>
        <p:nvPicPr>
          <p:cNvPr id="63" name="Bilde 10">
            <a:extLst>
              <a:ext uri="{FF2B5EF4-FFF2-40B4-BE49-F238E27FC236}">
                <a16:creationId xmlns:a16="http://schemas.microsoft.com/office/drawing/2014/main" id="{1D7C957F-2188-084A-AF79-1B08E7A8EA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3369" y="2743255"/>
            <a:ext cx="696374" cy="19361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93E6196-8474-6144-AB8C-38093A85D29B}"/>
              </a:ext>
            </a:extLst>
          </p:cNvPr>
          <p:cNvSpPr txBox="1"/>
          <p:nvPr/>
        </p:nvSpPr>
        <p:spPr>
          <a:xfrm>
            <a:off x="9707418" y="1077141"/>
            <a:ext cx="142827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Dedicated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Private Cloud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1B02F2-09AC-DB40-935F-1F2CC72C780E}"/>
              </a:ext>
            </a:extLst>
          </p:cNvPr>
          <p:cNvSpPr txBox="1"/>
          <p:nvPr/>
        </p:nvSpPr>
        <p:spPr>
          <a:xfrm>
            <a:off x="9007187" y="4649042"/>
            <a:ext cx="2828738" cy="18466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000" b="1" u="sng" dirty="0">
                <a:solidFill>
                  <a:schemeClr val="bg1">
                    <a:lumMod val="95000"/>
                  </a:schemeClr>
                </a:solidFill>
              </a:rPr>
              <a:t>PPC</a:t>
            </a:r>
          </a:p>
          <a:p>
            <a:pPr algn="ctr"/>
            <a:endParaRPr lang="en-US" sz="10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Single Tenant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Pexip-Managed, Dynamic Capacity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Remove compute hosting burden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Can manage SIP/H.323 endpoints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Maximizes Security and Scalability While being mindful of cost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Fully customizable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Supports full API/SDK suite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E732347-CB47-FA46-A2F6-A4EE286A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7865" y="1816024"/>
            <a:ext cx="952500" cy="952500"/>
          </a:xfrm>
          <a:prstGeom prst="rect">
            <a:avLst/>
          </a:prstGeom>
        </p:spPr>
      </p:pic>
      <p:pic>
        <p:nvPicPr>
          <p:cNvPr id="5" name="Graphic 4" descr="World outline">
            <a:extLst>
              <a:ext uri="{FF2B5EF4-FFF2-40B4-BE49-F238E27FC236}">
                <a16:creationId xmlns:a16="http://schemas.microsoft.com/office/drawing/2014/main" id="{52EBFD44-1C56-3740-9108-34D41345EA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9438" y="1872377"/>
            <a:ext cx="914400" cy="914400"/>
          </a:xfrm>
          <a:prstGeom prst="rect">
            <a:avLst/>
          </a:prstGeom>
        </p:spPr>
      </p:pic>
      <p:pic>
        <p:nvPicPr>
          <p:cNvPr id="28" name="Bilde 10">
            <a:extLst>
              <a:ext uri="{FF2B5EF4-FFF2-40B4-BE49-F238E27FC236}">
                <a16:creationId xmlns:a16="http://schemas.microsoft.com/office/drawing/2014/main" id="{621665DF-D250-B34C-8024-96FEE700B7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5928" y="2736869"/>
            <a:ext cx="696374" cy="193614"/>
          </a:xfrm>
          <a:prstGeom prst="rect">
            <a:avLst/>
          </a:prstGeom>
        </p:spPr>
      </p:pic>
      <p:pic>
        <p:nvPicPr>
          <p:cNvPr id="7" name="Graphic 6" descr="Hospital outline">
            <a:extLst>
              <a:ext uri="{FF2B5EF4-FFF2-40B4-BE49-F238E27FC236}">
                <a16:creationId xmlns:a16="http://schemas.microsoft.com/office/drawing/2014/main" id="{3F77B2EE-464B-EE4B-A3FD-14CBC64E4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8900" y="3569576"/>
            <a:ext cx="1159449" cy="1159449"/>
          </a:xfrm>
          <a:prstGeom prst="rect">
            <a:avLst/>
          </a:prstGeom>
        </p:spPr>
      </p:pic>
      <p:pic>
        <p:nvPicPr>
          <p:cNvPr id="32" name="Graphic 31" descr="Hospital outline">
            <a:extLst>
              <a:ext uri="{FF2B5EF4-FFF2-40B4-BE49-F238E27FC236}">
                <a16:creationId xmlns:a16="http://schemas.microsoft.com/office/drawing/2014/main" id="{94574D68-4CD2-0447-8F2D-C8CD70647E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4390" y="3469211"/>
            <a:ext cx="1159449" cy="1159449"/>
          </a:xfrm>
          <a:prstGeom prst="rect">
            <a:avLst/>
          </a:prstGeom>
        </p:spPr>
      </p:pic>
      <p:pic>
        <p:nvPicPr>
          <p:cNvPr id="34" name="Graphic 33" descr="Hospital outline">
            <a:extLst>
              <a:ext uri="{FF2B5EF4-FFF2-40B4-BE49-F238E27FC236}">
                <a16:creationId xmlns:a16="http://schemas.microsoft.com/office/drawing/2014/main" id="{43E3AB99-FA0C-A245-A3EA-4FFF0CC640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34127" y="3426318"/>
            <a:ext cx="1159449" cy="115944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75ED91-3845-E740-974E-B3074DEE9781}"/>
              </a:ext>
            </a:extLst>
          </p:cNvPr>
          <p:cNvCxnSpPr>
            <a:cxnSpLocks/>
          </p:cNvCxnSpPr>
          <p:nvPr/>
        </p:nvCxnSpPr>
        <p:spPr>
          <a:xfrm>
            <a:off x="10411513" y="2967424"/>
            <a:ext cx="0" cy="501787"/>
          </a:xfrm>
          <a:prstGeom prst="line">
            <a:avLst/>
          </a:prstGeom>
          <a:ln w="28575">
            <a:solidFill>
              <a:schemeClr val="bg1">
                <a:alpha val="5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23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C8AA-61AB-834D-A545-5A19618D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5714"/>
            <a:ext cx="12192000" cy="654153"/>
          </a:xfrm>
        </p:spPr>
        <p:txBody>
          <a:bodyPr/>
          <a:lstStyle/>
          <a:p>
            <a:r>
              <a:rPr lang="en-GB" dirty="0">
                <a:latin typeface="Whyte Book" panose="020B0604020202020204" charset="0"/>
                <a:ea typeface="Whyte Book" panose="020B0604020202020204" charset="0"/>
              </a:rPr>
              <a:t>Consumption Model – SaaS and SaaS/Hybrid</a:t>
            </a:r>
          </a:p>
        </p:txBody>
      </p:sp>
    </p:spTree>
    <p:extLst>
      <p:ext uri="{BB962C8B-B14F-4D97-AF65-F5344CB8AC3E}">
        <p14:creationId xmlns:p14="http://schemas.microsoft.com/office/powerpoint/2010/main" val="210602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3C7B-6119-4143-A667-FF10CDC1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SaaS- Overview MS CVI – Poly Endpoints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FCE209-46F0-9842-A0CE-790DF82E9EA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032B1-2ED9-942A-C37E-C9829E9E1358}"/>
              </a:ext>
            </a:extLst>
          </p:cNvPr>
          <p:cNvSpPr txBox="1"/>
          <p:nvPr/>
        </p:nvSpPr>
        <p:spPr>
          <a:xfrm>
            <a:off x="457150" y="1905506"/>
            <a:ext cx="3401903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Pexip SaaS Provides: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7F7F7"/>
              </a:solidFill>
            </a:endParaRP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Endpoint Registration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Microsoft Teams CVI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One-Touch Join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Trusted Devices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SIP Guest Join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Custom Branding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Teams Live Events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Teams Like Layout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More…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11366-4AF6-9CB2-9EF4-C3B178D1D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78" y="1142916"/>
            <a:ext cx="6782460" cy="55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3C7B-6119-4143-A667-FF10CDC1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77650" cy="830997"/>
          </a:xfrm>
        </p:spPr>
        <p:txBody>
          <a:bodyPr/>
          <a:lstStyle/>
          <a:p>
            <a:r>
              <a:rPr lang="en-US" dirty="0"/>
              <a:t>SaaS- Overview MS CVI – Poly Endpoints </a:t>
            </a:r>
            <a:r>
              <a:rPr lang="en-US" sz="2400" dirty="0"/>
              <a:t>/ OnPrem OTJ</a:t>
            </a:r>
            <a:br>
              <a:rPr lang="en-US" sz="2400" dirty="0"/>
            </a:br>
            <a:r>
              <a:rPr lang="en-US" sz="1800" dirty="0">
                <a:solidFill>
                  <a:srgbClr val="72D4DB"/>
                </a:solidFill>
              </a:rPr>
              <a:t>aka: SaaS Hybrid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FCE209-46F0-9842-A0CE-790DF82E9EA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032B1-2ED9-942A-C37E-C9829E9E1358}"/>
              </a:ext>
            </a:extLst>
          </p:cNvPr>
          <p:cNvSpPr txBox="1"/>
          <p:nvPr/>
        </p:nvSpPr>
        <p:spPr>
          <a:xfrm>
            <a:off x="457150" y="1905506"/>
            <a:ext cx="3401903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Pexip SaaS Provides: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7F7F7"/>
              </a:solidFill>
            </a:endParaRP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Endpoint Registration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Microsoft Teams CVI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One-Touch Join provided </a:t>
            </a:r>
            <a:r>
              <a:rPr lang="en-US" dirty="0" err="1">
                <a:solidFill>
                  <a:srgbClr val="F7F7F7"/>
                </a:solidFill>
              </a:rPr>
              <a:t>OnPremise</a:t>
            </a:r>
            <a:endParaRPr lang="en-US" dirty="0">
              <a:solidFill>
                <a:srgbClr val="F7F7F7"/>
              </a:solidFill>
            </a:endParaRP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Trusted Devices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SIP Guest Join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Custom Branding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Teams Live Events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Teams Like Layout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More…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258CE-9681-9458-BCF4-21616173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174" y="1202656"/>
            <a:ext cx="6781800" cy="55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7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C8AA-61AB-834D-A545-5A19618D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5714"/>
            <a:ext cx="12192000" cy="654153"/>
          </a:xfrm>
        </p:spPr>
        <p:txBody>
          <a:bodyPr/>
          <a:lstStyle/>
          <a:p>
            <a:r>
              <a:rPr lang="en-GB" dirty="0">
                <a:latin typeface="Whyte Book" panose="020B0604020202020204" charset="0"/>
                <a:ea typeface="Whyte Book" panose="020B0604020202020204" charset="0"/>
              </a:rPr>
              <a:t>Consumption Model – Self Hosted</a:t>
            </a:r>
          </a:p>
        </p:txBody>
      </p:sp>
    </p:spTree>
    <p:extLst>
      <p:ext uri="{BB962C8B-B14F-4D97-AF65-F5344CB8AC3E}">
        <p14:creationId xmlns:p14="http://schemas.microsoft.com/office/powerpoint/2010/main" val="342445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03DB0-42B7-348B-A222-B13C558BFC7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9</a:t>
            </a:fld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EC27D-F3F0-10A1-50D6-E5CA176D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24" y="1608068"/>
            <a:ext cx="10259824" cy="52499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398BA13-F93E-1470-A6EE-4D1837235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5" y="167629"/>
            <a:ext cx="11277650" cy="553998"/>
          </a:xfrm>
        </p:spPr>
        <p:txBody>
          <a:bodyPr/>
          <a:lstStyle/>
          <a:p>
            <a:r>
              <a:rPr lang="en-US" dirty="0"/>
              <a:t>High Level Overview of Pexip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827521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13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4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4UbObJT_C.okgHuxByF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H087iwSA.83OBhbcq8W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1KL0cZQhiMS7FT.t7p5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RUFevzQHanu4oWsX_T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Sf2I4CRnea5BgjlZS2f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r5pR7LgQJ6ubkcZ7.rV0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5JfpYfkRAe8RXMaE8TQr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5.2789764404297"/>
  <p:tag name="TOP" val="23.35181045532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vGVFEqR_CG7ec0Amwa0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IDTH" val="224.678497314453"/>
  <p:tag name="HEIGHT" val="65.432838439941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IDTH" val="224.678497314453"/>
  <p:tag name="HEIGHT" val="65.432838439941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IDTH" val="224.678497314453"/>
  <p:tag name="HEIGHT" val="65.43283843994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2zzvdkSy298bDHAzjTI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OocsovTn6eHhirJnbiG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YEbR5KiQFy.ntgsydxT9w"/>
</p:tagLst>
</file>

<file path=ppt/theme/theme1.xml><?xml version="1.0" encoding="utf-8"?>
<a:theme xmlns:a="http://schemas.openxmlformats.org/drawingml/2006/main" name="Pexip Master Layout">
  <a:themeElements>
    <a:clrScheme name="Pexip Chart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A2136"/>
      </a:accent1>
      <a:accent2>
        <a:srgbClr val="0EBEC7"/>
      </a:accent2>
      <a:accent3>
        <a:srgbClr val="FF7273"/>
      </a:accent3>
      <a:accent4>
        <a:srgbClr val="F7F7F7"/>
      </a:accent4>
      <a:accent5>
        <a:srgbClr val="5737FF"/>
      </a:accent5>
      <a:accent6>
        <a:srgbClr val="0563C1"/>
      </a:accent6>
      <a:hlink>
        <a:srgbClr val="0563C1"/>
      </a:hlink>
      <a:folHlink>
        <a:srgbClr val="954F72"/>
      </a:folHlink>
    </a:clrScheme>
    <a:fontScheme name="pexip">
      <a:majorFont>
        <a:latin typeface="Whyte Medium"/>
        <a:ea typeface=""/>
        <a:cs typeface=""/>
      </a:majorFont>
      <a:minorFont>
        <a:latin typeface="Whyt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3 PP Template" id="{2FE6D489-6362-6140-AA41-CC371FD28139}" vid="{293EE651-7D49-FD43-B141-E75BB5AE3C5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Pexip Master Layout</Template>
  <TotalTime>398</TotalTime>
  <Words>1054</Words>
  <Application>Microsoft Macintosh PowerPoint</Application>
  <PresentationFormat>Widescreen</PresentationFormat>
  <Paragraphs>225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Whyte Medium</vt:lpstr>
      <vt:lpstr>Whyte Book</vt:lpstr>
      <vt:lpstr>Calibri Light</vt:lpstr>
      <vt:lpstr>Arial</vt:lpstr>
      <vt:lpstr>Pexip Master Layout</vt:lpstr>
      <vt:lpstr>think-cell Slide</vt:lpstr>
      <vt:lpstr>Pexip Overview – SaaS/Hybrid, Infinity, PPC</vt:lpstr>
      <vt:lpstr>Security &amp; Compliance</vt:lpstr>
      <vt:lpstr>PowerPoint Presentation</vt:lpstr>
      <vt:lpstr>PowerPoint Presentation</vt:lpstr>
      <vt:lpstr>Consumption Model – SaaS and SaaS/Hybrid</vt:lpstr>
      <vt:lpstr>SaaS- Overview MS CVI – Poly Endpoints</vt:lpstr>
      <vt:lpstr>SaaS- Overview MS CVI – Poly Endpoints / OnPrem OTJ aka: SaaS Hybrid</vt:lpstr>
      <vt:lpstr>Consumption Model – Self Hosted</vt:lpstr>
      <vt:lpstr>High Level Overview of Pexip Infrastructure</vt:lpstr>
      <vt:lpstr>High Level Overview of Pexip Hybrid Infrastructure</vt:lpstr>
      <vt:lpstr>Pexip Private Cloud – Pexip Hosted</vt:lpstr>
      <vt:lpstr>Pexip Infrastructure Solution Components          (All OnPrem Example)</vt:lpstr>
      <vt:lpstr>Let’s Breakdown the Infrastructure</vt:lpstr>
      <vt:lpstr>Management Node</vt:lpstr>
      <vt:lpstr>Conference Node(s) – aka Transcoding Node</vt:lpstr>
      <vt:lpstr>Edge Node(s) – aka Proxy Node</vt:lpstr>
      <vt:lpstr>Teams Connector (Optional) for Self-Hosted Deployments</vt:lpstr>
      <vt:lpstr>Customization at the core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Highmark Health – Design Options</dc:title>
  <dc:creator>Christopher Keilberg</dc:creator>
  <cp:lastModifiedBy>Christopher Keilberg</cp:lastModifiedBy>
  <cp:revision>9</cp:revision>
  <dcterms:created xsi:type="dcterms:W3CDTF">2023-09-05T13:38:50Z</dcterms:created>
  <dcterms:modified xsi:type="dcterms:W3CDTF">2024-01-02T20:20:05Z</dcterms:modified>
</cp:coreProperties>
</file>